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1"/>
  </p:notesMasterIdLst>
  <p:handoutMasterIdLst>
    <p:handoutMasterId r:id="rId22"/>
  </p:handoutMasterIdLst>
  <p:sldIdLst>
    <p:sldId id="646" r:id="rId2"/>
    <p:sldId id="647" r:id="rId3"/>
    <p:sldId id="649" r:id="rId4"/>
    <p:sldId id="650" r:id="rId5"/>
    <p:sldId id="668" r:id="rId6"/>
    <p:sldId id="651" r:id="rId7"/>
    <p:sldId id="663" r:id="rId8"/>
    <p:sldId id="664" r:id="rId9"/>
    <p:sldId id="666" r:id="rId10"/>
    <p:sldId id="667" r:id="rId11"/>
    <p:sldId id="671" r:id="rId12"/>
    <p:sldId id="672" r:id="rId13"/>
    <p:sldId id="652" r:id="rId14"/>
    <p:sldId id="653" r:id="rId15"/>
    <p:sldId id="669" r:id="rId16"/>
    <p:sldId id="660" r:id="rId17"/>
    <p:sldId id="661" r:id="rId18"/>
    <p:sldId id="670" r:id="rId19"/>
    <p:sldId id="673" r:id="rId20"/>
  </p:sldIdLst>
  <p:sldSz cx="12192000" cy="6858000"/>
  <p:notesSz cx="7099300" cy="10234613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296" userDrawn="1">
          <p15:clr>
            <a:srgbClr val="A4A3A4"/>
          </p15:clr>
        </p15:guide>
        <p15:guide id="4" orient="horz" pos="41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DB9B9"/>
    <a:srgbClr val="99CB3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676" autoAdjust="0"/>
    <p:restoredTop sz="98566" autoAdjust="0"/>
  </p:normalViewPr>
  <p:slideViewPr>
    <p:cSldViewPr snapToGrid="0">
      <p:cViewPr>
        <p:scale>
          <a:sx n="70" d="100"/>
          <a:sy n="70" d="100"/>
        </p:scale>
        <p:origin x="-922" y="-365"/>
      </p:cViewPr>
      <p:guideLst>
        <p:guide orient="horz" pos="2160"/>
        <p:guide orient="horz" pos="4128"/>
        <p:guide pos="3840"/>
        <p:guide pos="7296"/>
      </p:guideLst>
    </p:cSldViewPr>
  </p:slideViewPr>
  <p:outlineViewPr>
    <p:cViewPr>
      <p:scale>
        <a:sx n="33" d="100"/>
        <a:sy n="33" d="100"/>
      </p:scale>
      <p:origin x="0" y="17292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1" d="100"/>
          <a:sy n="51" d="100"/>
        </p:scale>
        <p:origin x="-2568" y="-90"/>
      </p:cViewPr>
      <p:guideLst>
        <p:guide orient="horz" pos="3223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pPr rtl="0"/>
            <a:r>
              <a:rPr lang="fr-FR" dirty="0"/>
              <a:t>Mr.MEGNAFI Hicham (ESSA - Tlemcen) Email : megnafi.hicham@gmail.com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pPr rtl="0"/>
            <a:fld id="{A9FDCB53-72AA-43CD-9FCE-A0499508149C}" type="datetime1">
              <a:rPr lang="fr-FR" smtClean="0"/>
              <a:pPr rtl="0"/>
              <a:t>03/06/2026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721109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pPr rtl="0"/>
            <a:r>
              <a:rPr lang="fr-FR" dirty="0"/>
              <a:t>Mr.MEGNAFI Hicham (ESSA Tlemcen) Email : megnafi.hicham@gmail.com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295" y="9721109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pPr rtl="0"/>
            <a:fld id="{C64E50CC-F33A-4EF4-9F12-93EC4A21A0CF}" type="slidenum">
              <a:rPr lang="fr-FR" smtClean="0"/>
              <a:pPr rt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32329507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pPr rtl="0"/>
            <a:r>
              <a:rPr lang="fr-FR" noProof="0" dirty="0"/>
              <a:t>Mr.MEGNAFI Hicham (ESSA - Tlemcen) Email : megnafi.hicham@gmail.com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pPr rtl="0"/>
            <a:fld id="{A4CD182F-7DDD-4384-AA69-7AB64275A48B}" type="datetime1">
              <a:rPr lang="fr-FR" noProof="0" smtClean="0"/>
              <a:pPr rtl="0"/>
              <a:t>03/06/2026</a:t>
            </a:fld>
            <a:endParaRPr lang="fr-FR" noProof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rt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925409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 rtl="0" eaLnBrk="1" latinLnBrk="0" hangingPunct="1"/>
            <a:r>
              <a:rPr lang="fr-FR"/>
              <a:t>Modifiez les styles du texte</a:t>
            </a:r>
          </a:p>
          <a:p>
            <a:pPr lvl="1" rtl="0"/>
            <a:r>
              <a:rPr lang="fr-FR" noProof="0"/>
              <a:t>Deuxième </a:t>
            </a:r>
            <a:r>
              <a:rPr lang="fr-FR" noProof="0" dirty="0"/>
              <a:t>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721109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pPr rtl="0"/>
            <a:r>
              <a:rPr lang="fr-FR" noProof="0" dirty="0"/>
              <a:t>Mr.MEGNAFI Hicham (ESSA Tlemcen) Email : megnafi.hicham@gmail.com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5" y="9721109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pPr rtl="0"/>
            <a:fld id="{32674CE4-FBD8-4481-AEFB-CA53E599A745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xmlns="" val="127326818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2674CE4-FBD8-4481-AEFB-CA53E599A745}" type="slidenum">
              <a:rPr lang="fr-FR" noProof="0" smtClean="0"/>
              <a:pPr rtl="0"/>
              <a:t>1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 dirty="0"/>
              <a:t>Mr.MEGNAFI Hicham (ESSA Tlemcen) Email : megnafi.hicham@gmail.com</a:t>
            </a:r>
          </a:p>
        </p:txBody>
      </p:sp>
    </p:spTree>
    <p:extLst>
      <p:ext uri="{BB962C8B-B14F-4D97-AF65-F5344CB8AC3E}">
        <p14:creationId xmlns:p14="http://schemas.microsoft.com/office/powerpoint/2010/main" xmlns="" val="9229434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2674CE4-FBD8-4481-AEFB-CA53E599A745}" type="slidenum">
              <a:rPr lang="fr-FR" noProof="0" smtClean="0"/>
              <a:pPr rtl="0"/>
              <a:t>10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 dirty="0"/>
              <a:t>Mr.MEGNAFI Hicham (ESSA Tlemcen) Email : megnafi.hicham@gmail.com</a:t>
            </a:r>
          </a:p>
        </p:txBody>
      </p:sp>
    </p:spTree>
    <p:extLst>
      <p:ext uri="{BB962C8B-B14F-4D97-AF65-F5344CB8AC3E}">
        <p14:creationId xmlns:p14="http://schemas.microsoft.com/office/powerpoint/2010/main" xmlns="" val="9229434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2674CE4-FBD8-4481-AEFB-CA53E599A745}" type="slidenum">
              <a:rPr lang="fr-FR" noProof="0" smtClean="0"/>
              <a:pPr rtl="0"/>
              <a:t>11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 dirty="0"/>
              <a:t>Mr.MEGNAFI Hicham (ESSA Tlemcen) Email : megnafi.hicham@gmail.com</a:t>
            </a:r>
          </a:p>
        </p:txBody>
      </p:sp>
    </p:spTree>
    <p:extLst>
      <p:ext uri="{BB962C8B-B14F-4D97-AF65-F5344CB8AC3E}">
        <p14:creationId xmlns:p14="http://schemas.microsoft.com/office/powerpoint/2010/main" xmlns="" val="9229434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2674CE4-FBD8-4481-AEFB-CA53E599A745}" type="slidenum">
              <a:rPr lang="fr-FR" noProof="0" smtClean="0"/>
              <a:pPr rtl="0"/>
              <a:t>12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 dirty="0"/>
              <a:t>Mr.MEGNAFI Hicham (ESSA Tlemcen) Email : megnafi.hicham@gmail.com</a:t>
            </a:r>
          </a:p>
        </p:txBody>
      </p:sp>
    </p:spTree>
    <p:extLst>
      <p:ext uri="{BB962C8B-B14F-4D97-AF65-F5344CB8AC3E}">
        <p14:creationId xmlns:p14="http://schemas.microsoft.com/office/powerpoint/2010/main" xmlns="" val="9229434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2674CE4-FBD8-4481-AEFB-CA53E599A745}" type="slidenum">
              <a:rPr lang="fr-FR" noProof="0" smtClean="0"/>
              <a:pPr rtl="0"/>
              <a:t>13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 dirty="0"/>
              <a:t>Mr.MEGNAFI Hicham (ESSA Tlemcen) Email : megnafi.hicham@gmail.com</a:t>
            </a:r>
          </a:p>
        </p:txBody>
      </p:sp>
    </p:spTree>
    <p:extLst>
      <p:ext uri="{BB962C8B-B14F-4D97-AF65-F5344CB8AC3E}">
        <p14:creationId xmlns:p14="http://schemas.microsoft.com/office/powerpoint/2010/main" xmlns="" val="9229434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2674CE4-FBD8-4481-AEFB-CA53E599A745}" type="slidenum">
              <a:rPr lang="fr-FR" noProof="0" smtClean="0"/>
              <a:pPr rtl="0"/>
              <a:t>14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 dirty="0"/>
              <a:t>Mr.MEGNAFI Hicham (ESSA Tlemcen) Email : megnafi.hicham@gmail.com</a:t>
            </a:r>
          </a:p>
        </p:txBody>
      </p:sp>
    </p:spTree>
    <p:extLst>
      <p:ext uri="{BB962C8B-B14F-4D97-AF65-F5344CB8AC3E}">
        <p14:creationId xmlns:p14="http://schemas.microsoft.com/office/powerpoint/2010/main" xmlns="" val="9229434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2674CE4-FBD8-4481-AEFB-CA53E599A745}" type="slidenum">
              <a:rPr lang="fr-FR" noProof="0" smtClean="0"/>
              <a:pPr rtl="0"/>
              <a:t>15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 dirty="0"/>
              <a:t>Mr.MEGNAFI Hicham (ESSA Tlemcen) Email : megnafi.hicham@gmail.com</a:t>
            </a:r>
          </a:p>
        </p:txBody>
      </p:sp>
    </p:spTree>
    <p:extLst>
      <p:ext uri="{BB962C8B-B14F-4D97-AF65-F5344CB8AC3E}">
        <p14:creationId xmlns:p14="http://schemas.microsoft.com/office/powerpoint/2010/main" xmlns="" val="9229434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2674CE4-FBD8-4481-AEFB-CA53E599A745}" type="slidenum">
              <a:rPr lang="fr-FR" noProof="0" smtClean="0"/>
              <a:pPr rtl="0"/>
              <a:t>16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 dirty="0"/>
              <a:t>Mr.MEGNAFI Hicham (ESSA Tlemcen) Email : megnafi.hicham@gmail.com</a:t>
            </a:r>
          </a:p>
        </p:txBody>
      </p:sp>
    </p:spTree>
    <p:extLst>
      <p:ext uri="{BB962C8B-B14F-4D97-AF65-F5344CB8AC3E}">
        <p14:creationId xmlns:p14="http://schemas.microsoft.com/office/powerpoint/2010/main" xmlns="" val="9229434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2674CE4-FBD8-4481-AEFB-CA53E599A745}" type="slidenum">
              <a:rPr lang="fr-FR" noProof="0" smtClean="0"/>
              <a:pPr rtl="0"/>
              <a:t>17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 dirty="0"/>
              <a:t>Mr.MEGNAFI Hicham (ESSA Tlemcen) Email : megnafi.hicham@gmail.com</a:t>
            </a:r>
          </a:p>
        </p:txBody>
      </p:sp>
    </p:spTree>
    <p:extLst>
      <p:ext uri="{BB962C8B-B14F-4D97-AF65-F5344CB8AC3E}">
        <p14:creationId xmlns:p14="http://schemas.microsoft.com/office/powerpoint/2010/main" xmlns="" val="9229434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2674CE4-FBD8-4481-AEFB-CA53E599A745}" type="slidenum">
              <a:rPr lang="fr-FR" noProof="0" smtClean="0"/>
              <a:pPr rtl="0"/>
              <a:t>18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 dirty="0"/>
              <a:t>Mr.MEGNAFI Hicham (ESSA Tlemcen) Email : megnafi.hicham@gmail.com</a:t>
            </a:r>
          </a:p>
        </p:txBody>
      </p:sp>
    </p:spTree>
    <p:extLst>
      <p:ext uri="{BB962C8B-B14F-4D97-AF65-F5344CB8AC3E}">
        <p14:creationId xmlns:p14="http://schemas.microsoft.com/office/powerpoint/2010/main" xmlns="" val="9229434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2674CE4-FBD8-4481-AEFB-CA53E599A745}" type="slidenum">
              <a:rPr lang="fr-FR" noProof="0" smtClean="0"/>
              <a:pPr rtl="0"/>
              <a:t>19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 dirty="0"/>
              <a:t>Mr.MEGNAFI Hicham (ESSA Tlemcen) Email : megnafi.hicham@gmail.com</a:t>
            </a:r>
          </a:p>
        </p:txBody>
      </p:sp>
    </p:spTree>
    <p:extLst>
      <p:ext uri="{BB962C8B-B14F-4D97-AF65-F5344CB8AC3E}">
        <p14:creationId xmlns:p14="http://schemas.microsoft.com/office/powerpoint/2010/main" xmlns="" val="922943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2674CE4-FBD8-4481-AEFB-CA53E599A745}" type="slidenum">
              <a:rPr lang="fr-FR" noProof="0" smtClean="0"/>
              <a:pPr rtl="0"/>
              <a:t>2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 dirty="0"/>
              <a:t>Mr.MEGNAFI Hicham (ESSA Tlemcen) Email : megnafi.hicham@gmail.com</a:t>
            </a:r>
          </a:p>
        </p:txBody>
      </p:sp>
    </p:spTree>
    <p:extLst>
      <p:ext uri="{BB962C8B-B14F-4D97-AF65-F5344CB8AC3E}">
        <p14:creationId xmlns:p14="http://schemas.microsoft.com/office/powerpoint/2010/main" xmlns="" val="9229434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2674CE4-FBD8-4481-AEFB-CA53E599A745}" type="slidenum">
              <a:rPr lang="fr-FR" noProof="0" smtClean="0"/>
              <a:pPr rtl="0"/>
              <a:t>3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 dirty="0"/>
              <a:t>Mr.MEGNAFI Hicham (ESSA Tlemcen) Email : megnafi.hicham@gmail.com</a:t>
            </a:r>
          </a:p>
        </p:txBody>
      </p:sp>
    </p:spTree>
    <p:extLst>
      <p:ext uri="{BB962C8B-B14F-4D97-AF65-F5344CB8AC3E}">
        <p14:creationId xmlns:p14="http://schemas.microsoft.com/office/powerpoint/2010/main" xmlns="" val="922943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2674CE4-FBD8-4481-AEFB-CA53E599A745}" type="slidenum">
              <a:rPr lang="fr-FR" noProof="0" smtClean="0"/>
              <a:pPr rtl="0"/>
              <a:t>4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 dirty="0"/>
              <a:t>Mr.MEGNAFI Hicham (ESSA Tlemcen) Email : megnafi.hicham@gmail.com</a:t>
            </a:r>
          </a:p>
        </p:txBody>
      </p:sp>
    </p:spTree>
    <p:extLst>
      <p:ext uri="{BB962C8B-B14F-4D97-AF65-F5344CB8AC3E}">
        <p14:creationId xmlns:p14="http://schemas.microsoft.com/office/powerpoint/2010/main" xmlns="" val="9229434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2674CE4-FBD8-4481-AEFB-CA53E599A745}" type="slidenum">
              <a:rPr lang="fr-FR" noProof="0" smtClean="0"/>
              <a:pPr rtl="0"/>
              <a:t>5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 dirty="0"/>
              <a:t>Mr.MEGNAFI Hicham (ESSA Tlemcen) Email : megnafi.hicham@gmail.com</a:t>
            </a:r>
          </a:p>
        </p:txBody>
      </p:sp>
    </p:spTree>
    <p:extLst>
      <p:ext uri="{BB962C8B-B14F-4D97-AF65-F5344CB8AC3E}">
        <p14:creationId xmlns:p14="http://schemas.microsoft.com/office/powerpoint/2010/main" xmlns="" val="9229434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2674CE4-FBD8-4481-AEFB-CA53E599A745}" type="slidenum">
              <a:rPr lang="fr-FR" noProof="0" smtClean="0"/>
              <a:pPr rtl="0"/>
              <a:t>6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 dirty="0"/>
              <a:t>Mr.MEGNAFI Hicham (ESSA Tlemcen) Email : megnafi.hicham@gmail.com</a:t>
            </a:r>
          </a:p>
        </p:txBody>
      </p:sp>
    </p:spTree>
    <p:extLst>
      <p:ext uri="{BB962C8B-B14F-4D97-AF65-F5344CB8AC3E}">
        <p14:creationId xmlns:p14="http://schemas.microsoft.com/office/powerpoint/2010/main" xmlns="" val="9229434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2674CE4-FBD8-4481-AEFB-CA53E599A745}" type="slidenum">
              <a:rPr lang="fr-FR" noProof="0" smtClean="0"/>
              <a:pPr rtl="0"/>
              <a:t>7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 dirty="0"/>
              <a:t>Mr.MEGNAFI Hicham (ESSA Tlemcen) Email : megnafi.hicham@gmail.com</a:t>
            </a:r>
          </a:p>
        </p:txBody>
      </p:sp>
    </p:spTree>
    <p:extLst>
      <p:ext uri="{BB962C8B-B14F-4D97-AF65-F5344CB8AC3E}">
        <p14:creationId xmlns:p14="http://schemas.microsoft.com/office/powerpoint/2010/main" xmlns="" val="9229434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2674CE4-FBD8-4481-AEFB-CA53E599A745}" type="slidenum">
              <a:rPr lang="fr-FR" noProof="0" smtClean="0"/>
              <a:pPr rtl="0"/>
              <a:t>8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 dirty="0"/>
              <a:t>Mr.MEGNAFI Hicham (ESSA Tlemcen) Email : megnafi.hicham@gmail.com</a:t>
            </a:r>
          </a:p>
        </p:txBody>
      </p:sp>
    </p:spTree>
    <p:extLst>
      <p:ext uri="{BB962C8B-B14F-4D97-AF65-F5344CB8AC3E}">
        <p14:creationId xmlns:p14="http://schemas.microsoft.com/office/powerpoint/2010/main" xmlns="" val="9229434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2674CE4-FBD8-4481-AEFB-CA53E599A745}" type="slidenum">
              <a:rPr lang="fr-FR" noProof="0" smtClean="0"/>
              <a:pPr rtl="0"/>
              <a:t>9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 dirty="0"/>
              <a:t>Mr.MEGNAFI Hicham (ESSA Tlemcen) Email : megnafi.hicham@gmail.com</a:t>
            </a:r>
          </a:p>
        </p:txBody>
      </p:sp>
    </p:spTree>
    <p:extLst>
      <p:ext uri="{BB962C8B-B14F-4D97-AF65-F5344CB8AC3E}">
        <p14:creationId xmlns:p14="http://schemas.microsoft.com/office/powerpoint/2010/main" xmlns="" val="922943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23" name="Rectangle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24" name="Rectangle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25" name="Rectangle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26" name="Rectangle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27" name="Rectangle 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 useBgFill="1">
        <p:nvSpPr>
          <p:cNvPr id="30" name="Rectangle à coins arrondis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 useBgFill="1">
        <p:nvSpPr>
          <p:cNvPr id="31" name="Rectangle à coins arrondis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10" name="Rectangle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11" name="Rectangle 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09600" y="2389009"/>
            <a:ext cx="11277600" cy="1470025"/>
          </a:xfrm>
        </p:spPr>
        <p:txBody>
          <a:bodyPr rtlCol="0"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Cliquez pour modifier le style du titre</a:t>
            </a:r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 rtlCol="0"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fr-FR" noProof="0"/>
              <a:t>Cliquez pour modifier le style des sous-titres du masque</a:t>
            </a:r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7265116" y="4205288"/>
            <a:ext cx="1727200" cy="457200"/>
          </a:xfrm>
        </p:spPr>
        <p:txBody>
          <a:bodyPr rtlCol="0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endParaRPr lang="fr-FR" noProof="0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9043832" y="4206240"/>
            <a:ext cx="1280160" cy="457200"/>
          </a:xfrm>
        </p:spPr>
        <p:txBody>
          <a:bodyPr rtlCol="0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fld id="{0DEF8857-9C0C-49BC-9529-CFD3AAFA244E}" type="datetime2">
              <a:rPr lang="fr-FR" noProof="0" smtClean="0"/>
              <a:pPr rtl="0"/>
              <a:t>mercredi 3 juin 2026</a:t>
            </a:fld>
            <a:endParaRPr lang="fr-FR" noProof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 rtlCol="0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rtl="0"/>
            <a:fld id="{401CF334-2D5C-4859-84A6-CA7E6E43FAEB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xmlns="" val="3601152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Cliquez pour modifier le style du titre</a:t>
            </a:r>
            <a:endParaRPr lang="fr-FR" noProof="0" dirty="0"/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kumimoji="0"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DCDABE-00EA-4DD8-AEA8-06B73DE46E92}" type="datetime2">
              <a:rPr lang="fr-FR" noProof="0" smtClean="0"/>
              <a:pPr rtl="0"/>
              <a:t>mercredi 3 juin 2026</a:t>
            </a:fld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xmlns="" val="3467844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 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48300"/>
          </a:xfrm>
        </p:spPr>
        <p:txBody>
          <a:bodyPr vert="eaVert" rtlCol="0"/>
          <a:lstStyle>
            <a:lvl1pPr>
              <a:defRPr/>
            </a:lvl1pPr>
          </a:lstStyle>
          <a:p>
            <a:pPr rtl="0"/>
            <a:r>
              <a:rPr lang="fr-FR" noProof="0"/>
              <a:t>Cliquez pour modifier le style du titre</a:t>
            </a:r>
            <a:endParaRPr lang="fr-FR" noProof="0" dirty="0"/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1143000"/>
            <a:ext cx="8331200" cy="5448300"/>
          </a:xfrm>
        </p:spPr>
        <p:txBody>
          <a:bodyPr vert="eaVert" rtlCol="0"/>
          <a:lstStyle>
            <a:lvl1pPr rtl="0" eaLnBrk="1" latinLnBrk="0" hangingPunct="1">
              <a:defRPr/>
            </a:lvl1pPr>
            <a:lvl5pPr>
              <a:defRPr/>
            </a:lvl5pPr>
          </a:lstStyle>
          <a:p>
            <a:pPr lvl="0" rtl="0" eaLnBrk="1" latinLnBrk="0" hangingPunct="1"/>
            <a:r>
              <a:rPr lang="fr-FR" dirty="0"/>
              <a:t>Modifiez les styles du texte</a:t>
            </a:r>
          </a:p>
          <a:p>
            <a:pPr lvl="1" rtl="0" eaLnBrk="1" latinLnBrk="0" hangingPunct="1"/>
            <a:r>
              <a:rPr lang="fr-FR" noProof="0" dirty="0"/>
              <a:t>Deuxième niveau</a:t>
            </a:r>
          </a:p>
          <a:p>
            <a:pPr lvl="2" rtl="0" eaLnBrk="1" latinLnBrk="0" hangingPunct="1"/>
            <a:r>
              <a:rPr lang="fr-FR" noProof="0" dirty="0"/>
              <a:t>Troisième niveau</a:t>
            </a:r>
          </a:p>
          <a:p>
            <a:pPr lvl="3" rtl="0" eaLnBrk="1" latinLnBrk="0" hangingPunct="1"/>
            <a:r>
              <a:rPr lang="fr-FR" noProof="0" dirty="0"/>
              <a:t>Quatrième niveau</a:t>
            </a:r>
          </a:p>
          <a:p>
            <a:pPr lvl="4" rtl="0" eaLnBrk="1" latinLnBrk="0" hangingPunct="1"/>
            <a:r>
              <a:rPr lang="fr-FR" noProof="0" dirty="0"/>
              <a:t>Cinquième niveau</a:t>
            </a:r>
            <a:endParaRPr kumimoji="0"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A7D5FD-8483-437A-A277-679BAA483408}" type="datetime2">
              <a:rPr lang="fr-FR" noProof="0" smtClean="0"/>
              <a:pPr rtl="0"/>
              <a:t>mercredi 3 juin 2026</a:t>
            </a:fld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xmlns="" val="2978088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/>
            </a:lvl1pPr>
            <a:lvl5pPr>
              <a:defRPr/>
            </a:lvl5pPr>
            <a:lvl6pPr>
              <a:defRPr/>
            </a:lvl6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kumimoji="0"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5E203E3-E59E-45E3-BA1C-5E80FC51DB23}" type="datetime2">
              <a:rPr lang="fr-FR" noProof="0" smtClean="0"/>
              <a:pPr rtl="0"/>
              <a:t>mercredi 3 juin 2026</a:t>
            </a:fld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xmlns="" val="3594303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1968322"/>
            <a:ext cx="10363200" cy="1362075"/>
          </a:xfrm>
        </p:spPr>
        <p:txBody>
          <a:bodyPr rtlCol="0"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accent2"/>
                </a:solidFill>
                <a:effectLst/>
              </a:defRPr>
            </a:lvl1pPr>
          </a:lstStyle>
          <a:p>
            <a:pPr rtl="0"/>
            <a:r>
              <a:rPr lang="fr-FR" noProof="0"/>
              <a:t>Cliquez pour modifier le style du titre</a:t>
            </a:r>
            <a:endParaRPr kumimoji="0" lang="fr-FR" noProof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rtlCol="0"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0B08965-F7F2-4333-ABA6-DC0B02A1CEEB}" type="datetime2">
              <a:rPr lang="fr-FR" noProof="0" smtClean="0"/>
              <a:pPr rtl="0"/>
              <a:t>mercredi 3 juin 2026</a:t>
            </a:fld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xmlns="" val="2705127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341875"/>
          </a:xfrm>
        </p:spPr>
        <p:txBody>
          <a:bodyPr rtlCol="0"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kumimoji="0" lang="fr-FR" noProof="0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341875"/>
          </a:xfrm>
        </p:spPr>
        <p:txBody>
          <a:bodyPr rtlCol="0"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kumimoji="0" lang="fr-FR" noProof="0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264A42F-06DD-4FCF-BD49-72061C424A68}" type="datetime2">
              <a:rPr lang="fr-FR" noProof="0" smtClean="0"/>
              <a:pPr rtl="0"/>
              <a:t>mercredi 3 juin 2026</a:t>
            </a:fld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xmlns="" val="3446445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 xmlns="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rtlCol="0" anchor="ctr"/>
          <a:lstStyle>
            <a:lvl1pPr>
              <a:defRPr sz="4000" b="0" i="0" cap="none" baseline="0"/>
            </a:lvl1pPr>
          </a:lstStyle>
          <a:p>
            <a:pPr rtl="0"/>
            <a:r>
              <a:rPr lang="fr-FR" noProof="0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rtlCol="0"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 rtlCol="0"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kumimoji="0"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rtlCol="0"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 rtlCol="0"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kumimoji="0" lang="fr-FR" noProof="0" dirty="0"/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26" name="Espace réservé de la date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8991787-7DCD-4461-BE36-4D7D5F018C62}" type="datetime2">
              <a:rPr lang="fr-FR" noProof="0" smtClean="0"/>
              <a:pPr rtl="0"/>
              <a:t>mercredi 3 juin 2026</a:t>
            </a:fld>
            <a:endParaRPr lang="fr-FR" noProof="0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xmlns="" val="370716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rtlCol="0"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fr-FR" noProof="0"/>
              <a:t>Cliquez pour modifier le style du titre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 rtlCol="0"/>
          <a:lstStyle/>
          <a:p>
            <a:pPr rtl="0"/>
            <a:fld id="{C22D70FD-CA89-4682-8E3C-8EEB4B84B401}" type="datetime2">
              <a:rPr lang="fr-FR" noProof="0" smtClean="0"/>
              <a:pPr rtl="0"/>
              <a:t>mercredi 3 juin 2026</a:t>
            </a:fld>
            <a:endParaRPr lang="fr-FR" noProof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 rtlCol="0"/>
          <a:lstStyle/>
          <a:p>
            <a:pPr rtl="0"/>
            <a:fld id="{401CF334-2D5C-4859-84A6-CA7E6E43FAEB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xmlns="" val="3821952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EB99BD-8C65-417D-89E4-25B7F02A2D1D}" type="datetime2">
              <a:rPr lang="fr-FR" noProof="0" smtClean="0"/>
              <a:pPr rtl="0"/>
              <a:t>mercredi 3 juin 2026</a:t>
            </a:fld>
            <a:endParaRPr lang="fr-FR" noProof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xmlns="" val="1135695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rtlCol="0" anchor="b"/>
          <a:lstStyle>
            <a:lvl1pPr algn="l">
              <a:buNone/>
              <a:defRPr sz="1800" b="1"/>
            </a:lvl1pPr>
          </a:lstStyle>
          <a:p>
            <a:pPr rtl="0"/>
            <a:r>
              <a:rPr lang="fr-FR" noProof="0"/>
              <a:t>Cliquez pour modifier le style du titre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05083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kumimoji="0" lang="fr-FR" noProof="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580573"/>
          </a:xfrm>
        </p:spPr>
        <p:txBody>
          <a:bodyPr rtlCol="0"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08C671D-ABCC-4ACD-A0C1-766FFFA47BE4}" type="datetime2">
              <a:rPr lang="fr-FR" noProof="0" smtClean="0"/>
              <a:pPr rtl="0"/>
              <a:t>mercredi 3 juin 2026</a:t>
            </a:fld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xmlns="" val="498685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rtlCol="0" anchor="t"/>
          <a:lstStyle>
            <a:lvl1pPr algn="ctr">
              <a:buNone/>
              <a:defRPr sz="2000" b="1"/>
            </a:lvl1pPr>
          </a:lstStyle>
          <a:p>
            <a:pPr rtl="0"/>
            <a:r>
              <a:rPr lang="fr-FR" noProof="0"/>
              <a:t>Cliquez pour modifier le style du titre</a:t>
            </a:r>
          </a:p>
        </p:txBody>
      </p:sp>
      <p:sp>
        <p:nvSpPr>
          <p:cNvPr id="3" name="Espace réservé d’image 2" descr="Espace réservé vide pour ajouter une image. Cliquez sur l’espace réservé et sélectionnez l’image à ajouter"/>
          <p:cNvSpPr>
            <a:spLocks noGrp="1"/>
          </p:cNvSpPr>
          <p:nvPr>
            <p:ph type="pic" idx="1" hasCustomPrompt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fr-FR" noProof="0"/>
              <a:t>Cliquez sur l’icône pour ajouter une image</a:t>
            </a:r>
            <a:endParaRPr kumimoji="0"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rtlCol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CCAA204-2844-4687-97D5-F127CB371D26}" type="datetime2">
              <a:rPr lang="fr-FR" noProof="0" smtClean="0"/>
              <a:pPr rtl="0"/>
              <a:t>mercredi 3 juin 2026</a:t>
            </a:fld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xmlns="" val="1883619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29" name="Rectangle 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30" name="Rectangle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31" name="Rectangle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32" name="Rectangle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 useBgFill="1">
        <p:nvSpPr>
          <p:cNvPr id="33" name="Rectangle à coins arrondis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 useBgFill="1">
        <p:nvSpPr>
          <p:cNvPr id="34" name="Rectangle à coins arrondis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35" name="Rectangle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36" name="Rectangle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37" name="Rectangle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38" name="Rectangle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39" name="Rectangle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40" name="Rectangle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 rtlCol="0"/>
          <a:lstStyle>
            <a:lvl1pPr algn="r" eaLnBrk="1" latinLnBrk="0" hangingPunct="1">
              <a:defRPr kumimoji="0"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endParaRPr lang="fr-FR" noProof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 rtlCol="0"/>
          <a:lstStyle>
            <a:lvl1pPr algn="l" eaLnBrk="1" latinLnBrk="0" hangingPunct="1">
              <a:defRPr kumimoji="0"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fld id="{753A19BB-5912-4ACC-9F67-D33AE05E13C0}" type="datetime2">
              <a:rPr lang="fr-FR" noProof="0" smtClean="0"/>
              <a:pPr rtl="0"/>
              <a:t>mercredi 3 juin 2026</a:t>
            </a:fld>
            <a:endParaRPr lang="fr-FR" noProof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rtlCol="0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 rtl="0"/>
            <a:fld id="{401CF334-2D5C-4859-84A6-CA7E6E43FAEB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xmlns="" val="2132171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>
            <a:lumMod val="75000"/>
          </a:schemeClr>
        </a:buClr>
        <a:buFont typeface="Georgia"/>
        <a:buChar char="•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>
            <a:lumMod val="75000"/>
          </a:schemeClr>
        </a:buClr>
        <a:buFont typeface="Georgia"/>
        <a:buChar char="▫"/>
        <a:defRPr kumimoji="0" sz="2600" kern="1200">
          <a:solidFill>
            <a:schemeClr val="tx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500" kern="1200">
          <a:solidFill>
            <a:schemeClr val="tx2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orient="horz" pos="4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fr-FR" noProof="0" smtClean="0"/>
              <a:pPr rtl="0"/>
              <a:t>1</a:t>
            </a:fld>
            <a:endParaRPr lang="fr-FR" noProof="0"/>
          </a:p>
        </p:txBody>
      </p:sp>
      <p:sp>
        <p:nvSpPr>
          <p:cNvPr id="9" name="ZoneTexte 8"/>
          <p:cNvSpPr txBox="1"/>
          <p:nvPr/>
        </p:nvSpPr>
        <p:spPr>
          <a:xfrm>
            <a:off x="7126012" y="551792"/>
            <a:ext cx="4177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Mr. MEGNAFI Hicham  (ESSA-Tlemcen)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604340" y="491334"/>
            <a:ext cx="10972800" cy="10668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fr-FR" sz="2800" b="1" dirty="0" smtClean="0">
                <a:solidFill>
                  <a:schemeClr val="tx2"/>
                </a:solidFill>
              </a:rPr>
              <a:t>Travaux pratique N°2 </a:t>
            </a:r>
            <a:endParaRPr lang="fr-FR" sz="2800" b="1" dirty="0">
              <a:solidFill>
                <a:schemeClr val="tx2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941705" y="2857727"/>
            <a:ext cx="100615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Dans ce qui suit, nous allons réaliser quelques applications basiques à base du microcontrôleur ATmega328 ou Mega2560, ces exemples vont nous permettre de bien se familiariser avec l’environnement d’</a:t>
            </a:r>
            <a:r>
              <a:rPr lang="fr-FR" sz="24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Arduino</a:t>
            </a:r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</a:t>
            </a:r>
          </a:p>
        </p:txBody>
      </p:sp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609600" y="1600200"/>
            <a:ext cx="10972800" cy="1066800"/>
          </a:xfrm>
        </p:spPr>
        <p:txBody>
          <a:bodyPr rtlCol="0">
            <a:normAutofit/>
          </a:bodyPr>
          <a:lstStyle/>
          <a:p>
            <a:pPr lvl="1" rtl="0"/>
            <a:r>
              <a:rPr lang="fr-FR" sz="2800" b="1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Travail à réaliser</a:t>
            </a:r>
          </a:p>
        </p:txBody>
      </p:sp>
    </p:spTree>
    <p:extLst>
      <p:ext uri="{BB962C8B-B14F-4D97-AF65-F5344CB8AC3E}">
        <p14:creationId xmlns:p14="http://schemas.microsoft.com/office/powerpoint/2010/main" xmlns="" val="3514341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fr-FR" noProof="0" smtClean="0"/>
              <a:pPr rtl="0"/>
              <a:t>10</a:t>
            </a:fld>
            <a:endParaRPr lang="fr-FR" noProof="0"/>
          </a:p>
        </p:txBody>
      </p:sp>
      <p:sp>
        <p:nvSpPr>
          <p:cNvPr id="9" name="ZoneTexte 8"/>
          <p:cNvSpPr txBox="1"/>
          <p:nvPr/>
        </p:nvSpPr>
        <p:spPr>
          <a:xfrm>
            <a:off x="7126012" y="551792"/>
            <a:ext cx="4177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Mr. MEGNAFI Hicham  (ESSA-Tlemcen)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604340" y="491334"/>
            <a:ext cx="10972800" cy="10668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fr-FR" sz="2800" b="1" dirty="0" smtClean="0">
                <a:solidFill>
                  <a:schemeClr val="tx2"/>
                </a:solidFill>
              </a:rPr>
              <a:t>Travaux pratique N°2 </a:t>
            </a:r>
            <a:endParaRPr lang="fr-FR" sz="2800" b="1" dirty="0">
              <a:solidFill>
                <a:schemeClr val="tx2"/>
              </a:solidFill>
            </a:endParaRPr>
          </a:p>
        </p:txBody>
      </p:sp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609600" y="1169920"/>
            <a:ext cx="10972800" cy="640080"/>
          </a:xfrm>
        </p:spPr>
        <p:txBody>
          <a:bodyPr rtlCol="0">
            <a:normAutofit/>
          </a:bodyPr>
          <a:lstStyle/>
          <a:p>
            <a:pPr lvl="1" rtl="0"/>
            <a:r>
              <a:rPr lang="fr-FR" sz="2800" b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Application N°4 : Affichage de l'état du bouton poussoir dans  le serial</a:t>
            </a:r>
            <a:endParaRPr lang="fr-FR" sz="2800" b="1" kern="12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95536" y="1659530"/>
            <a:ext cx="12192000" cy="83099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Il y a le problème que parfois, une pression sur le bouton est comptée à double. C'est typique des rebonds.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64341" y="2874560"/>
            <a:ext cx="4379083" cy="267765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#</a:t>
            </a:r>
            <a:r>
              <a:rPr kumimoji="0" lang="fr-FR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define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fr-FR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pinOut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13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// Définition de constantes.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#</a:t>
            </a:r>
            <a:r>
              <a:rPr kumimoji="0" lang="fr-FR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define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fr-FR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pinIn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12 </a:t>
            </a:r>
            <a:r>
              <a:rPr kumimoji="0" lang="fr-FR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int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fr-FR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nCompteur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= 0;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int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fr-FR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nEtatLast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= 0;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// mémorise le dernier état du bouton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fr-FR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void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setup() {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//Initialise la PIN digital </a:t>
            </a:r>
            <a:r>
              <a:rPr kumimoji="0" lang="fr-FR" sz="1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pinOut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comme OUTPUT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// La PIN 13 a une LED connectée sur la plupart des cartes </a:t>
            </a:r>
            <a:r>
              <a:rPr kumimoji="0" lang="fr-FR" sz="1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Arduino</a:t>
            </a: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// Initialise la PIN digital </a:t>
            </a:r>
            <a:r>
              <a:rPr kumimoji="0" lang="fr-FR" sz="1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pinIn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comme INPUT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fr-FR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pinMode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fr-FR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pinOut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OUTPUT);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pinMode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fr-FR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pinIn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INPUT);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digitalWrite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fr-FR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pinOut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LOW);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// set the LED off </a:t>
            </a:r>
            <a:r>
              <a:rPr kumimoji="0" lang="fr-FR" sz="1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Serial.begin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(115200);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// Initialise la communication série à une haute vitesse.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// La vitesse de 9600 bauds est souvent utilisée par défaut.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}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03625" y="2029970"/>
            <a:ext cx="75567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3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void</a:t>
            </a:r>
            <a:r>
              <a:rPr lang="fr-FR" sz="1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3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loop</a:t>
            </a:r>
            <a:r>
              <a:rPr lang="fr-FR" sz="1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() {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if (</a:t>
            </a:r>
            <a:r>
              <a:rPr lang="fr-FR" sz="13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digitalRead</a:t>
            </a:r>
            <a:r>
              <a:rPr lang="fr-FR" sz="1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13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pinIn</a:t>
            </a:r>
            <a:r>
              <a:rPr lang="fr-FR" sz="1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== 1) {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// On a pressé sur le bouton qui met la PIN </a:t>
            </a:r>
            <a:r>
              <a:rPr lang="fr-FR" sz="1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pinIn</a:t>
            </a:r>
            <a:r>
              <a:rPr lang="fr-FR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à l'état haut (HIGH)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// Test qu'il n'était pas déjà pressé avant.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if (</a:t>
            </a:r>
            <a:r>
              <a:rPr lang="fr-FR" sz="13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nEtatLast</a:t>
            </a:r>
            <a:r>
              <a:rPr lang="fr-FR" sz="1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== 0) {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fr-FR" sz="13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nEtatLast</a:t>
            </a:r>
            <a:r>
              <a:rPr lang="fr-FR" sz="1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1;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// Mémorise qu'on a pressé sur le bouton </a:t>
            </a:r>
            <a:r>
              <a:rPr lang="fr-FR" sz="1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digitalWrite</a:t>
            </a:r>
            <a:r>
              <a:rPr lang="fr-FR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1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pinOut</a:t>
            </a:r>
            <a:r>
              <a:rPr lang="fr-FR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HIGH);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// set LED on </a:t>
            </a:r>
            <a:r>
              <a:rPr lang="fr-FR" sz="1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nCompteur</a:t>
            </a:r>
            <a:r>
              <a:rPr lang="fr-FR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fr-FR" sz="1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nCompteur</a:t>
            </a:r>
            <a:r>
              <a:rPr lang="fr-FR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+ 1;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fr-FR" sz="13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Serial.println</a:t>
            </a:r>
            <a:r>
              <a:rPr lang="fr-FR" sz="1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13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nCompteur</a:t>
            </a:r>
            <a:r>
              <a:rPr lang="fr-FR" sz="1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);  </a:t>
            </a:r>
            <a:r>
              <a:rPr lang="fr-FR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// rien correspond à DEC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// "</a:t>
            </a:r>
            <a:r>
              <a:rPr lang="fr-FR" sz="1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println</a:t>
            </a:r>
            <a:r>
              <a:rPr lang="fr-FR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 envoie un retour à la ligne</a:t>
            </a:r>
            <a:r>
              <a:rPr lang="fr-FR" sz="1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contrairement à "</a:t>
            </a:r>
            <a:r>
              <a:rPr lang="fr-FR" sz="13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print</a:t>
            </a:r>
            <a:r>
              <a:rPr lang="fr-FR" sz="1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".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// </a:t>
            </a:r>
            <a:r>
              <a:rPr lang="fr-FR" sz="1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Serial.print</a:t>
            </a:r>
            <a:r>
              <a:rPr lang="fr-FR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1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nCompteur</a:t>
            </a:r>
            <a:r>
              <a:rPr lang="fr-FR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DEC); -&gt; sortie par défaut, sortie sous forme de string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// Si </a:t>
            </a:r>
            <a:r>
              <a:rPr lang="fr-FR" sz="1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nCompteur</a:t>
            </a:r>
            <a:r>
              <a:rPr lang="fr-FR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37, sortie = "37", donc deux caractères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// Si </a:t>
            </a:r>
            <a:r>
              <a:rPr lang="fr-FR" sz="1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nCompteur</a:t>
            </a:r>
            <a:r>
              <a:rPr lang="fr-FR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254, sortie = "254", donc trois caractères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// </a:t>
            </a:r>
            <a:r>
              <a:rPr lang="fr-FR" sz="1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Serial.print</a:t>
            </a:r>
            <a:r>
              <a:rPr lang="fr-FR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1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nCompteur</a:t>
            </a:r>
            <a:r>
              <a:rPr lang="fr-FR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BIN);   -&gt; sortie binaire sous forme de string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// </a:t>
            </a:r>
            <a:r>
              <a:rPr lang="fr-FR" sz="1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Serial.print</a:t>
            </a:r>
            <a:r>
              <a:rPr lang="fr-FR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1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nCompteur</a:t>
            </a:r>
            <a:r>
              <a:rPr lang="fr-FR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HEX);  -&gt; sortie hexadécimale sous forme de string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// </a:t>
            </a:r>
            <a:r>
              <a:rPr lang="fr-FR" sz="1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Serial.print</a:t>
            </a:r>
            <a:r>
              <a:rPr lang="fr-FR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1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nCompteur</a:t>
            </a:r>
            <a:r>
              <a:rPr lang="fr-FR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BYTE); -&gt; sortie sous forme de nombre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// Si </a:t>
            </a:r>
            <a:r>
              <a:rPr lang="fr-FR" sz="1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bIn</a:t>
            </a:r>
            <a:r>
              <a:rPr lang="fr-FR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37, sortie = 37, un nombre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// </a:t>
            </a:r>
            <a:r>
              <a:rPr lang="fr-FR" sz="1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Serial.write</a:t>
            </a:r>
            <a:r>
              <a:rPr lang="fr-FR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1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nCompteur</a:t>
            </a:r>
            <a:r>
              <a:rPr lang="fr-FR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);               -&gt; sortie sous forme du nombre se trouvant dans la variable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}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3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else</a:t>
            </a:r>
            <a:r>
              <a:rPr lang="fr-FR" sz="1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{ // bouton </a:t>
            </a:r>
            <a:r>
              <a:rPr lang="fr-FR" sz="13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relaché</a:t>
            </a:r>
            <a:r>
              <a:rPr lang="fr-FR" sz="1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3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nEtatLast</a:t>
            </a:r>
            <a:r>
              <a:rPr lang="fr-FR" sz="1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0; // Mémorise qu'on a </a:t>
            </a:r>
            <a:r>
              <a:rPr lang="fr-FR" sz="13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relaché</a:t>
            </a:r>
            <a:r>
              <a:rPr lang="fr-FR" sz="1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le bouton </a:t>
            </a:r>
            <a:r>
              <a:rPr lang="fr-FR" sz="13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digitalWrite</a:t>
            </a:r>
            <a:r>
              <a:rPr lang="fr-FR" sz="1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13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pinOut</a:t>
            </a:r>
            <a:r>
              <a:rPr lang="fr-FR" sz="1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LOW); // set the LED off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}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}</a:t>
            </a:r>
            <a:endParaRPr lang="fr-FR" sz="13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4341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fr-FR" noProof="0" smtClean="0"/>
              <a:pPr rtl="0"/>
              <a:t>11</a:t>
            </a:fld>
            <a:endParaRPr lang="fr-FR" noProof="0"/>
          </a:p>
        </p:txBody>
      </p:sp>
      <p:sp>
        <p:nvSpPr>
          <p:cNvPr id="9" name="ZoneTexte 8"/>
          <p:cNvSpPr txBox="1"/>
          <p:nvPr/>
        </p:nvSpPr>
        <p:spPr>
          <a:xfrm>
            <a:off x="7126012" y="551792"/>
            <a:ext cx="4177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Mr. MEGNAFI Hicham  (ESSA-Tlemcen)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604340" y="491334"/>
            <a:ext cx="10972800" cy="10668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fr-FR" sz="2800" b="1" dirty="0" smtClean="0">
                <a:solidFill>
                  <a:schemeClr val="tx2"/>
                </a:solidFill>
              </a:rPr>
              <a:t>Travaux pratique N°2 </a:t>
            </a:r>
            <a:endParaRPr lang="fr-FR" sz="2800" b="1" dirty="0">
              <a:solidFill>
                <a:schemeClr val="tx2"/>
              </a:solidFill>
            </a:endParaRPr>
          </a:p>
        </p:txBody>
      </p:sp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346841" y="1264515"/>
            <a:ext cx="11619187" cy="832301"/>
          </a:xfrm>
        </p:spPr>
        <p:txBody>
          <a:bodyPr rtlCol="0">
            <a:noAutofit/>
          </a:bodyPr>
          <a:lstStyle/>
          <a:p>
            <a:pPr lvl="1" rtl="0"/>
            <a:r>
              <a:rPr lang="fr-FR" sz="2800" b="1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Application N°5 : Mesure le temps en micro secondes durant lequel un bouton est pressé.</a:t>
            </a:r>
          </a:p>
        </p:txBody>
      </p:sp>
      <p:pic>
        <p:nvPicPr>
          <p:cNvPr id="972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52" y="2286495"/>
            <a:ext cx="11345261" cy="4170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514341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fr-FR" noProof="0" smtClean="0"/>
              <a:pPr rtl="0"/>
              <a:t>12</a:t>
            </a:fld>
            <a:endParaRPr lang="fr-FR" noProof="0"/>
          </a:p>
        </p:txBody>
      </p:sp>
      <p:sp>
        <p:nvSpPr>
          <p:cNvPr id="9" name="ZoneTexte 8"/>
          <p:cNvSpPr txBox="1"/>
          <p:nvPr/>
        </p:nvSpPr>
        <p:spPr>
          <a:xfrm>
            <a:off x="7126012" y="551792"/>
            <a:ext cx="4177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Mr. MEGNAFI Hicham  (ESSA-Tlemcen)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604340" y="491334"/>
            <a:ext cx="10972800" cy="10668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fr-FR" sz="2800" b="1" dirty="0" smtClean="0">
                <a:solidFill>
                  <a:schemeClr val="tx2"/>
                </a:solidFill>
              </a:rPr>
              <a:t>Travaux pratique N°2 </a:t>
            </a:r>
            <a:endParaRPr lang="fr-FR" sz="2800" b="1" dirty="0">
              <a:solidFill>
                <a:schemeClr val="tx2"/>
              </a:solidFill>
            </a:endParaRPr>
          </a:p>
        </p:txBody>
      </p:sp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346841" y="1264515"/>
            <a:ext cx="11619187" cy="832301"/>
          </a:xfrm>
        </p:spPr>
        <p:txBody>
          <a:bodyPr rtlCol="0">
            <a:noAutofit/>
          </a:bodyPr>
          <a:lstStyle/>
          <a:p>
            <a:pPr lvl="1" rtl="0"/>
            <a:r>
              <a:rPr lang="fr-FR" sz="2800" b="1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Application N°5 : Mesure le temps en micro secondes durant lequel un bouton est pressé.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64341" y="2370048"/>
            <a:ext cx="4379083" cy="34163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fr-FR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nEtatLast</a:t>
            </a:r>
            <a:r>
              <a:rPr lang="fr-FR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0; // mémorise le dernier état du bouton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unsigned</a:t>
            </a:r>
            <a:r>
              <a:rPr lang="fr-FR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long </a:t>
            </a:r>
            <a:r>
              <a:rPr lang="fr-FR" sz="1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lwTimeStart</a:t>
            </a:r>
            <a:r>
              <a:rPr lang="fr-FR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0; // Temps en micros secondes du départ de bouton appuyé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unsigned</a:t>
            </a:r>
            <a:r>
              <a:rPr lang="fr-FR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long </a:t>
            </a:r>
            <a:r>
              <a:rPr lang="fr-FR" sz="1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lwTimeStop</a:t>
            </a:r>
            <a:r>
              <a:rPr lang="fr-FR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0;  // Temps en micros secondes d'</a:t>
            </a:r>
            <a:r>
              <a:rPr lang="fr-FR" sz="1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arret</a:t>
            </a:r>
            <a:r>
              <a:rPr lang="fr-FR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du bouton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fr-FR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void</a:t>
            </a:r>
            <a:r>
              <a:rPr lang="fr-FR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setup() {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// Initialise la PIN digital 13 comme OUTPUT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// La PIN 13 a une LED connectée sur la plupart des cartes </a:t>
            </a:r>
            <a:r>
              <a:rPr lang="fr-FR" sz="1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Arduino</a:t>
            </a:r>
            <a:endParaRPr lang="fr-FR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// Initialise la PIN digital 12 comme INPUT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pinMode</a:t>
            </a:r>
            <a:r>
              <a:rPr lang="fr-FR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(13, OUTPUT);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pinMode</a:t>
            </a:r>
            <a:r>
              <a:rPr lang="fr-FR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(12, INPUT);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digitalWrite</a:t>
            </a:r>
            <a:r>
              <a:rPr lang="fr-FR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(13, LOW); // set the LED off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Serial.begin</a:t>
            </a:r>
            <a:r>
              <a:rPr lang="fr-FR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(115200);  // Initialise la communication série à une haute vitesse.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 // La vitesse de 9600 bauds est souvent utilisée par défaut.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} // setup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03625" y="1635820"/>
            <a:ext cx="7556704" cy="546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void</a:t>
            </a: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loop</a:t>
            </a: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() {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if (</a:t>
            </a:r>
            <a:r>
              <a:rPr lang="fr-FR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digitalRead</a:t>
            </a: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(12) == 1) {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// On a pressé sur le bouton qui met la PIN 12 à l'état haut (HIGH)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// Test qu'il n'était pas déjà pressé avant.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if (</a:t>
            </a:r>
            <a:r>
              <a:rPr lang="fr-FR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nEtatLast</a:t>
            </a: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== 0) {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fr-FR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lwTimeStart</a:t>
            </a: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micros();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fr-FR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nEtatLast</a:t>
            </a: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1; // Mémorise qu'on a pressé sur le bouton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fr-FR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delay</a:t>
            </a: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(1); // attente d'une milliseconde, pour éviter les rebonds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fr-FR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fr-FR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digitalWrite</a:t>
            </a: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(13, HIGH);  // set LED on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}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}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else</a:t>
            </a: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{ // bouton </a:t>
            </a:r>
            <a:r>
              <a:rPr lang="fr-FR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relaché</a:t>
            </a:r>
            <a:endParaRPr lang="fr-FR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if (</a:t>
            </a:r>
            <a:r>
              <a:rPr lang="fr-FR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nEtatLast</a:t>
            </a: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== 1) {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// On vient de </a:t>
            </a:r>
            <a:r>
              <a:rPr lang="fr-FR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relacher</a:t>
            </a: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le bouton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fr-FR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lwTimeStop</a:t>
            </a: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micros();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fr-FR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nEtatLast</a:t>
            </a: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0; // Mémorise qu'on a </a:t>
            </a:r>
            <a:r>
              <a:rPr lang="fr-FR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relaché</a:t>
            </a: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le bouton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fr-FR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fr-FR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Serial.println</a:t>
            </a: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lwTimeStop</a:t>
            </a: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fr-FR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lwTimeStart</a:t>
            </a: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); // Affiche en micro secondes le temps durant lequel le bouton était pressé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fr-FR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fr-FR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digitalWrite</a:t>
            </a: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(13, LOW);    // set the LED off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}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} } // </a:t>
            </a:r>
            <a:r>
              <a:rPr lang="fr-FR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loop</a:t>
            </a:r>
            <a:endParaRPr lang="fr-FR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fr-FR" sz="13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4341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fr-FR" noProof="0" smtClean="0"/>
              <a:pPr rtl="0"/>
              <a:t>13</a:t>
            </a:fld>
            <a:endParaRPr lang="fr-FR" noProof="0"/>
          </a:p>
        </p:txBody>
      </p:sp>
      <p:sp>
        <p:nvSpPr>
          <p:cNvPr id="9" name="ZoneTexte 8"/>
          <p:cNvSpPr txBox="1"/>
          <p:nvPr/>
        </p:nvSpPr>
        <p:spPr>
          <a:xfrm>
            <a:off x="7126012" y="551792"/>
            <a:ext cx="4177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Mr. MEGNAFI Hicham  (ESSA-Tlemcen)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604340" y="491334"/>
            <a:ext cx="10972800" cy="10668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fr-FR" sz="2800" b="1" dirty="0" smtClean="0">
                <a:solidFill>
                  <a:schemeClr val="tx2"/>
                </a:solidFill>
              </a:rPr>
              <a:t>Travaux pratique N°2 </a:t>
            </a:r>
            <a:endParaRPr lang="fr-FR" sz="2800" b="1" dirty="0">
              <a:solidFill>
                <a:schemeClr val="tx2"/>
              </a:solidFill>
            </a:endParaRPr>
          </a:p>
        </p:txBody>
      </p:sp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609599" y="1264920"/>
            <a:ext cx="11324897" cy="1066800"/>
          </a:xfrm>
        </p:spPr>
        <p:txBody>
          <a:bodyPr rtlCol="0">
            <a:normAutofit/>
          </a:bodyPr>
          <a:lstStyle/>
          <a:p>
            <a:pPr lvl="1" rtl="0"/>
            <a:r>
              <a:rPr lang="fr-FR" sz="2800" b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Application N°6 </a:t>
            </a:r>
            <a:r>
              <a:rPr lang="fr-FR" sz="2800" b="1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: </a:t>
            </a:r>
            <a:r>
              <a:rPr lang="fr-FR" sz="2800" b="1" kern="1200" dirty="0" smtClean="0">
                <a:solidFill>
                  <a:schemeClr val="tx2"/>
                </a:solidFill>
              </a:rPr>
              <a:t>Commandes  des </a:t>
            </a:r>
            <a:r>
              <a:rPr lang="fr-FR" sz="2800" b="1" kern="1200" dirty="0" err="1" smtClean="0">
                <a:solidFill>
                  <a:schemeClr val="tx2"/>
                </a:solidFill>
              </a:rPr>
              <a:t>LEDs</a:t>
            </a:r>
            <a:r>
              <a:rPr lang="fr-FR" sz="2800" b="1" kern="1200" dirty="0" smtClean="0">
                <a:solidFill>
                  <a:schemeClr val="tx2"/>
                </a:solidFill>
              </a:rPr>
              <a:t> par 2 boutons</a:t>
            </a:r>
            <a:endParaRPr lang="fr-FR" sz="2800" b="1" kern="12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96915" y="6200894"/>
            <a:ext cx="1226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 smtClean="0">
                <a:solidFill>
                  <a:schemeClr val="tx2"/>
                </a:solidFill>
              </a:rPr>
              <a:t>breadbord</a:t>
            </a:r>
            <a:r>
              <a:rPr lang="fr-FR" dirty="0" smtClean="0">
                <a:solidFill>
                  <a:schemeClr val="tx2"/>
                </a:solidFill>
              </a:rPr>
              <a:t> </a:t>
            </a:r>
            <a:endParaRPr lang="fr-F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67585" y="2189116"/>
            <a:ext cx="5571699" cy="4085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514341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fr-FR" noProof="0" smtClean="0"/>
              <a:pPr rtl="0"/>
              <a:t>14</a:t>
            </a:fld>
            <a:endParaRPr lang="fr-FR" noProof="0"/>
          </a:p>
        </p:txBody>
      </p:sp>
      <p:sp>
        <p:nvSpPr>
          <p:cNvPr id="9" name="ZoneTexte 8"/>
          <p:cNvSpPr txBox="1"/>
          <p:nvPr/>
        </p:nvSpPr>
        <p:spPr>
          <a:xfrm>
            <a:off x="7126012" y="551792"/>
            <a:ext cx="4177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Mr. MEGNAFI Hicham  (ESSA-Tlemcen)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604340" y="491334"/>
            <a:ext cx="10972800" cy="10668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fr-FR" sz="2800" b="1" dirty="0" smtClean="0">
                <a:solidFill>
                  <a:schemeClr val="tx2"/>
                </a:solidFill>
              </a:rPr>
              <a:t>Travaux pratique N°2 </a:t>
            </a:r>
            <a:endParaRPr lang="fr-FR" sz="2800" b="1" dirty="0">
              <a:solidFill>
                <a:schemeClr val="tx2"/>
              </a:solidFill>
            </a:endParaRPr>
          </a:p>
        </p:txBody>
      </p:sp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609600" y="1264920"/>
            <a:ext cx="10972800" cy="640080"/>
          </a:xfrm>
        </p:spPr>
        <p:txBody>
          <a:bodyPr rtlCol="0">
            <a:normAutofit/>
          </a:bodyPr>
          <a:lstStyle/>
          <a:p>
            <a:pPr lvl="1" rtl="0"/>
            <a:r>
              <a:rPr lang="fr-FR" sz="2800" b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Application N°6 </a:t>
            </a:r>
            <a:r>
              <a:rPr lang="fr-FR" sz="2800" b="1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: </a:t>
            </a:r>
            <a:r>
              <a:rPr lang="fr-FR" sz="2800" b="1" kern="1200" dirty="0" smtClean="0">
                <a:solidFill>
                  <a:schemeClr val="tx2"/>
                </a:solidFill>
              </a:rPr>
              <a:t>Commandes  des </a:t>
            </a:r>
            <a:r>
              <a:rPr lang="fr-FR" sz="2800" b="1" kern="1200" dirty="0" err="1" smtClean="0">
                <a:solidFill>
                  <a:schemeClr val="tx2"/>
                </a:solidFill>
              </a:rPr>
              <a:t>LEDs</a:t>
            </a:r>
            <a:r>
              <a:rPr lang="fr-FR" sz="2800" b="1" kern="1200" dirty="0" smtClean="0">
                <a:solidFill>
                  <a:schemeClr val="tx2"/>
                </a:solidFill>
              </a:rPr>
              <a:t> par 2 boutons</a:t>
            </a:r>
            <a:endParaRPr lang="fr-FR" sz="2800" b="1" kern="12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81050" y="2019955"/>
            <a:ext cx="6096000" cy="477053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600" dirty="0" err="1" smtClean="0"/>
              <a:t>int</a:t>
            </a:r>
            <a:r>
              <a:rPr lang="fr-FR" sz="1600" dirty="0" smtClean="0"/>
              <a:t> PIN_LED_Rouge1 = 8;</a:t>
            </a:r>
          </a:p>
          <a:p>
            <a:r>
              <a:rPr lang="fr-FR" sz="1600" dirty="0" err="1" smtClean="0"/>
              <a:t>int</a:t>
            </a:r>
            <a:r>
              <a:rPr lang="fr-FR" sz="1600" dirty="0" smtClean="0"/>
              <a:t> PIN_LED_Rouge2 = 9;</a:t>
            </a:r>
          </a:p>
          <a:p>
            <a:r>
              <a:rPr lang="fr-FR" sz="1600" dirty="0" err="1" smtClean="0"/>
              <a:t>int</a:t>
            </a:r>
            <a:r>
              <a:rPr lang="fr-FR" sz="1600" dirty="0" smtClean="0"/>
              <a:t> PIN_LED_Rouge3 = 10;</a:t>
            </a:r>
          </a:p>
          <a:p>
            <a:r>
              <a:rPr lang="fr-FR" sz="1600" dirty="0" err="1" smtClean="0"/>
              <a:t>int</a:t>
            </a:r>
            <a:r>
              <a:rPr lang="fr-FR" sz="1600" dirty="0" smtClean="0"/>
              <a:t> PIN_LED_Rouge4 = 11;</a:t>
            </a:r>
          </a:p>
          <a:p>
            <a:endParaRPr lang="fr-FR" sz="1600" dirty="0" smtClean="0"/>
          </a:p>
          <a:p>
            <a:r>
              <a:rPr lang="fr-FR" sz="1600" dirty="0" err="1" smtClean="0"/>
              <a:t>int</a:t>
            </a:r>
            <a:r>
              <a:rPr lang="fr-FR" sz="1600" dirty="0" smtClean="0"/>
              <a:t> </a:t>
            </a:r>
            <a:r>
              <a:rPr lang="fr-FR" sz="1600" dirty="0" err="1" smtClean="0"/>
              <a:t>bouton_poussoir1</a:t>
            </a:r>
            <a:r>
              <a:rPr lang="fr-FR" sz="1600" dirty="0" smtClean="0"/>
              <a:t> = 5;</a:t>
            </a:r>
          </a:p>
          <a:p>
            <a:r>
              <a:rPr lang="fr-FR" sz="1600" dirty="0" err="1" smtClean="0"/>
              <a:t>int</a:t>
            </a:r>
            <a:r>
              <a:rPr lang="fr-FR" sz="1600" dirty="0" smtClean="0"/>
              <a:t> </a:t>
            </a:r>
            <a:r>
              <a:rPr lang="fr-FR" sz="1600" dirty="0" err="1" smtClean="0"/>
              <a:t>bouton_poussoir2</a:t>
            </a:r>
            <a:r>
              <a:rPr lang="fr-FR" sz="1600" dirty="0" smtClean="0"/>
              <a:t> = 6;</a:t>
            </a:r>
          </a:p>
          <a:p>
            <a:endParaRPr lang="fr-FR" sz="1600" dirty="0" smtClean="0"/>
          </a:p>
          <a:p>
            <a:r>
              <a:rPr lang="fr-FR" sz="1600" dirty="0" err="1" smtClean="0"/>
              <a:t>void</a:t>
            </a:r>
            <a:r>
              <a:rPr lang="fr-FR" sz="1600" dirty="0" smtClean="0"/>
              <a:t> setup() {</a:t>
            </a:r>
          </a:p>
          <a:p>
            <a:r>
              <a:rPr lang="fr-FR" sz="1600" dirty="0" smtClean="0"/>
              <a:t>  // put </a:t>
            </a:r>
            <a:r>
              <a:rPr lang="fr-FR" sz="1600" dirty="0" err="1" smtClean="0"/>
              <a:t>your</a:t>
            </a:r>
            <a:r>
              <a:rPr lang="fr-FR" sz="1600" dirty="0" smtClean="0"/>
              <a:t> setup code </a:t>
            </a:r>
            <a:r>
              <a:rPr lang="fr-FR" sz="1600" dirty="0" err="1" smtClean="0"/>
              <a:t>here</a:t>
            </a:r>
            <a:r>
              <a:rPr lang="fr-FR" sz="1600" dirty="0" smtClean="0"/>
              <a:t>, to </a:t>
            </a:r>
            <a:r>
              <a:rPr lang="fr-FR" sz="1600" dirty="0" err="1" smtClean="0"/>
              <a:t>run</a:t>
            </a:r>
            <a:r>
              <a:rPr lang="fr-FR" sz="1600" dirty="0" smtClean="0"/>
              <a:t> once:</a:t>
            </a:r>
          </a:p>
          <a:p>
            <a:r>
              <a:rPr lang="fr-FR" sz="1600" dirty="0" err="1" smtClean="0"/>
              <a:t>pinMode</a:t>
            </a:r>
            <a:r>
              <a:rPr lang="fr-FR" sz="1600" dirty="0" smtClean="0"/>
              <a:t>(PIN_LED_Rouge1, OUTPUT);</a:t>
            </a:r>
          </a:p>
          <a:p>
            <a:r>
              <a:rPr lang="fr-FR" sz="1600" dirty="0" err="1" smtClean="0"/>
              <a:t>pinMode</a:t>
            </a:r>
            <a:r>
              <a:rPr lang="fr-FR" sz="1600" dirty="0" smtClean="0"/>
              <a:t>(PIN_LED_Rouge2, OUTPUT);</a:t>
            </a:r>
          </a:p>
          <a:p>
            <a:r>
              <a:rPr lang="fr-FR" sz="1600" dirty="0" err="1" smtClean="0"/>
              <a:t>pinMode</a:t>
            </a:r>
            <a:r>
              <a:rPr lang="fr-FR" sz="1600" dirty="0" smtClean="0"/>
              <a:t>(PIN_LED_Rouge3, OUTPUT);</a:t>
            </a:r>
          </a:p>
          <a:p>
            <a:r>
              <a:rPr lang="fr-FR" sz="1600" dirty="0" err="1" smtClean="0"/>
              <a:t>pinMode</a:t>
            </a:r>
            <a:r>
              <a:rPr lang="fr-FR" sz="1600" dirty="0" smtClean="0"/>
              <a:t>(PIN_LED_Rouge4, OUTPUT);</a:t>
            </a:r>
          </a:p>
          <a:p>
            <a:endParaRPr lang="fr-FR" sz="1600" dirty="0" smtClean="0"/>
          </a:p>
          <a:p>
            <a:r>
              <a:rPr lang="fr-FR" sz="1600" dirty="0" err="1" smtClean="0"/>
              <a:t>pinMode</a:t>
            </a:r>
            <a:r>
              <a:rPr lang="fr-FR" sz="1600" dirty="0" smtClean="0"/>
              <a:t>(</a:t>
            </a:r>
            <a:r>
              <a:rPr lang="fr-FR" sz="1600" dirty="0" err="1" smtClean="0"/>
              <a:t>bouton_poussoir1</a:t>
            </a:r>
            <a:r>
              <a:rPr lang="fr-FR" sz="1600" dirty="0" smtClean="0"/>
              <a:t>, INPUT);</a:t>
            </a:r>
          </a:p>
          <a:p>
            <a:r>
              <a:rPr lang="fr-FR" sz="1600" dirty="0" err="1" smtClean="0"/>
              <a:t>pinMode</a:t>
            </a:r>
            <a:r>
              <a:rPr lang="fr-FR" sz="1600" dirty="0" smtClean="0"/>
              <a:t>(</a:t>
            </a:r>
            <a:r>
              <a:rPr lang="fr-FR" sz="1600" dirty="0" err="1" smtClean="0"/>
              <a:t>bouton_poussoir2</a:t>
            </a:r>
            <a:r>
              <a:rPr lang="fr-FR" sz="1600" dirty="0" smtClean="0"/>
              <a:t>, INPUT);</a:t>
            </a:r>
          </a:p>
          <a:p>
            <a:endParaRPr lang="fr-FR" sz="1600" dirty="0" smtClean="0"/>
          </a:p>
          <a:p>
            <a:r>
              <a:rPr lang="fr-FR" sz="1600" dirty="0" smtClean="0"/>
              <a:t>}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96000" y="1913394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err="1" smtClean="0"/>
              <a:t>void</a:t>
            </a:r>
            <a:r>
              <a:rPr lang="fr-FR" dirty="0" smtClean="0"/>
              <a:t> </a:t>
            </a:r>
            <a:r>
              <a:rPr lang="fr-FR" dirty="0" err="1" smtClean="0"/>
              <a:t>loop</a:t>
            </a:r>
            <a:r>
              <a:rPr lang="fr-FR" dirty="0" smtClean="0"/>
              <a:t>() {</a:t>
            </a:r>
          </a:p>
          <a:p>
            <a:r>
              <a:rPr lang="fr-FR" dirty="0" smtClean="0"/>
              <a:t>  // put </a:t>
            </a:r>
            <a:r>
              <a:rPr lang="fr-FR" dirty="0" err="1" smtClean="0"/>
              <a:t>your</a:t>
            </a:r>
            <a:r>
              <a:rPr lang="fr-FR" dirty="0" smtClean="0"/>
              <a:t> main code </a:t>
            </a:r>
            <a:r>
              <a:rPr lang="fr-FR" dirty="0" err="1" smtClean="0"/>
              <a:t>here</a:t>
            </a:r>
            <a:r>
              <a:rPr lang="fr-FR" dirty="0" smtClean="0"/>
              <a:t>, to </a:t>
            </a:r>
            <a:r>
              <a:rPr lang="fr-FR" dirty="0" err="1" smtClean="0"/>
              <a:t>run</a:t>
            </a:r>
            <a:r>
              <a:rPr lang="fr-FR" dirty="0" smtClean="0"/>
              <a:t> </a:t>
            </a:r>
            <a:r>
              <a:rPr lang="fr-FR" dirty="0" err="1" smtClean="0"/>
              <a:t>repeatedly</a:t>
            </a:r>
            <a:r>
              <a:rPr lang="fr-FR" dirty="0" smtClean="0"/>
              <a:t>:</a:t>
            </a:r>
          </a:p>
          <a:p>
            <a:r>
              <a:rPr lang="fr-FR" dirty="0" smtClean="0"/>
              <a:t>  if(</a:t>
            </a:r>
            <a:r>
              <a:rPr lang="fr-FR" dirty="0" err="1" smtClean="0"/>
              <a:t>digitalRead</a:t>
            </a:r>
            <a:r>
              <a:rPr lang="fr-FR" dirty="0" smtClean="0"/>
              <a:t>(</a:t>
            </a:r>
            <a:r>
              <a:rPr lang="fr-FR" dirty="0" err="1" smtClean="0"/>
              <a:t>bouton_poussoir1</a:t>
            </a:r>
            <a:r>
              <a:rPr lang="fr-FR" dirty="0" smtClean="0"/>
              <a:t>)==HIGH)</a:t>
            </a:r>
          </a:p>
          <a:p>
            <a:r>
              <a:rPr lang="fr-FR" dirty="0" smtClean="0"/>
              <a:t>  {</a:t>
            </a:r>
            <a:r>
              <a:rPr lang="fr-FR" dirty="0" err="1" smtClean="0"/>
              <a:t>digitalWrite</a:t>
            </a:r>
            <a:r>
              <a:rPr lang="fr-FR" dirty="0" smtClean="0"/>
              <a:t>(PIN_LED_Rouge1,HIGH);</a:t>
            </a:r>
          </a:p>
          <a:p>
            <a:r>
              <a:rPr lang="fr-FR" dirty="0" smtClean="0"/>
              <a:t>  </a:t>
            </a:r>
            <a:r>
              <a:rPr lang="fr-FR" dirty="0" err="1" smtClean="0"/>
              <a:t>digitalWrite</a:t>
            </a:r>
            <a:r>
              <a:rPr lang="fr-FR" dirty="0" smtClean="0"/>
              <a:t>(PIN_LED_Rouge2,HIGH);</a:t>
            </a:r>
          </a:p>
          <a:p>
            <a:r>
              <a:rPr lang="fr-FR" dirty="0" smtClean="0"/>
              <a:t>  }</a:t>
            </a:r>
            <a:r>
              <a:rPr lang="fr-FR" dirty="0" err="1" smtClean="0"/>
              <a:t>else</a:t>
            </a:r>
            <a:r>
              <a:rPr lang="fr-FR" dirty="0" smtClean="0"/>
              <a:t>{</a:t>
            </a:r>
          </a:p>
          <a:p>
            <a:r>
              <a:rPr lang="fr-FR" dirty="0" smtClean="0"/>
              <a:t>  </a:t>
            </a:r>
            <a:r>
              <a:rPr lang="fr-FR" dirty="0" err="1" smtClean="0"/>
              <a:t>digitalWrite</a:t>
            </a:r>
            <a:r>
              <a:rPr lang="fr-FR" dirty="0" smtClean="0"/>
              <a:t>(PIN_LED_Rouge1,LOW);</a:t>
            </a:r>
          </a:p>
          <a:p>
            <a:r>
              <a:rPr lang="fr-FR" dirty="0" smtClean="0"/>
              <a:t>  </a:t>
            </a:r>
            <a:r>
              <a:rPr lang="fr-FR" dirty="0" err="1" smtClean="0"/>
              <a:t>digitalWrite</a:t>
            </a:r>
            <a:r>
              <a:rPr lang="fr-FR" dirty="0" smtClean="0"/>
              <a:t>(PIN_LED_Rouge2,LOW);</a:t>
            </a:r>
          </a:p>
          <a:p>
            <a:r>
              <a:rPr lang="fr-FR" dirty="0" smtClean="0"/>
              <a:t>  }</a:t>
            </a:r>
          </a:p>
          <a:p>
            <a:r>
              <a:rPr lang="fr-FR" dirty="0" smtClean="0"/>
              <a:t>  </a:t>
            </a:r>
          </a:p>
          <a:p>
            <a:r>
              <a:rPr lang="fr-FR" dirty="0" smtClean="0"/>
              <a:t>  if(</a:t>
            </a:r>
            <a:r>
              <a:rPr lang="fr-FR" dirty="0" err="1" smtClean="0"/>
              <a:t>digitalRead</a:t>
            </a:r>
            <a:r>
              <a:rPr lang="fr-FR" dirty="0" smtClean="0"/>
              <a:t>(</a:t>
            </a:r>
            <a:r>
              <a:rPr lang="fr-FR" dirty="0" err="1" smtClean="0"/>
              <a:t>bouton_poussoir2</a:t>
            </a:r>
            <a:r>
              <a:rPr lang="fr-FR" dirty="0" smtClean="0"/>
              <a:t>)==HIGH)</a:t>
            </a:r>
          </a:p>
          <a:p>
            <a:r>
              <a:rPr lang="fr-FR" dirty="0" smtClean="0"/>
              <a:t>  {</a:t>
            </a:r>
            <a:r>
              <a:rPr lang="fr-FR" dirty="0" err="1" smtClean="0"/>
              <a:t>digitalWrite</a:t>
            </a:r>
            <a:r>
              <a:rPr lang="fr-FR" dirty="0" smtClean="0"/>
              <a:t>(PIN_LED_Rouge3,HIGH);</a:t>
            </a:r>
          </a:p>
          <a:p>
            <a:r>
              <a:rPr lang="fr-FR" dirty="0" smtClean="0"/>
              <a:t>  </a:t>
            </a:r>
            <a:r>
              <a:rPr lang="fr-FR" dirty="0" err="1" smtClean="0"/>
              <a:t>digitalWrite</a:t>
            </a:r>
            <a:r>
              <a:rPr lang="fr-FR" dirty="0" smtClean="0"/>
              <a:t>(PIN_LED_Rouge4,HIGH);</a:t>
            </a:r>
          </a:p>
          <a:p>
            <a:r>
              <a:rPr lang="fr-FR" dirty="0" smtClean="0"/>
              <a:t>  }</a:t>
            </a:r>
            <a:r>
              <a:rPr lang="fr-FR" dirty="0" err="1" smtClean="0"/>
              <a:t>else</a:t>
            </a:r>
            <a:r>
              <a:rPr lang="fr-FR" dirty="0" smtClean="0"/>
              <a:t>{</a:t>
            </a:r>
          </a:p>
          <a:p>
            <a:r>
              <a:rPr lang="fr-FR" dirty="0" smtClean="0"/>
              <a:t>  </a:t>
            </a:r>
            <a:r>
              <a:rPr lang="fr-FR" dirty="0" err="1" smtClean="0"/>
              <a:t>digitalWrite</a:t>
            </a:r>
            <a:r>
              <a:rPr lang="fr-FR" dirty="0" smtClean="0"/>
              <a:t>(PIN_LED_Rouge3,LOW);</a:t>
            </a:r>
          </a:p>
          <a:p>
            <a:r>
              <a:rPr lang="fr-FR" dirty="0" smtClean="0"/>
              <a:t>  </a:t>
            </a:r>
            <a:r>
              <a:rPr lang="fr-FR" dirty="0" err="1" smtClean="0"/>
              <a:t>digitalWrite</a:t>
            </a:r>
            <a:r>
              <a:rPr lang="fr-FR" dirty="0" smtClean="0"/>
              <a:t>(PIN_LED_Rouge4,LOW);</a:t>
            </a:r>
          </a:p>
          <a:p>
            <a:r>
              <a:rPr lang="fr-FR" dirty="0" smtClean="0"/>
              <a:t>  }</a:t>
            </a:r>
          </a:p>
          <a:p>
            <a:r>
              <a:rPr lang="fr-FR" dirty="0" smtClean="0"/>
              <a:t>}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514341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fr-FR" noProof="0" smtClean="0"/>
              <a:pPr rtl="0"/>
              <a:t>15</a:t>
            </a:fld>
            <a:endParaRPr lang="fr-FR" noProof="0"/>
          </a:p>
        </p:txBody>
      </p:sp>
      <p:sp>
        <p:nvSpPr>
          <p:cNvPr id="9" name="ZoneTexte 8"/>
          <p:cNvSpPr txBox="1"/>
          <p:nvPr/>
        </p:nvSpPr>
        <p:spPr>
          <a:xfrm>
            <a:off x="7126012" y="551792"/>
            <a:ext cx="4177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Mr. MEGNAFI Hicham  (ESSA-Tlemcen)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604340" y="491334"/>
            <a:ext cx="10972800" cy="10668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fr-FR" sz="2800" b="1" dirty="0" smtClean="0">
                <a:solidFill>
                  <a:schemeClr val="tx2"/>
                </a:solidFill>
              </a:rPr>
              <a:t>Travaux pratique N°2 </a:t>
            </a:r>
            <a:endParaRPr lang="fr-FR" sz="2800" b="1" dirty="0">
              <a:solidFill>
                <a:schemeClr val="tx2"/>
              </a:solidFill>
            </a:endParaRPr>
          </a:p>
        </p:txBody>
      </p:sp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609600" y="1264920"/>
            <a:ext cx="10972800" cy="640080"/>
          </a:xfrm>
        </p:spPr>
        <p:txBody>
          <a:bodyPr rtlCol="0">
            <a:normAutofit/>
          </a:bodyPr>
          <a:lstStyle/>
          <a:p>
            <a:pPr lvl="1" rtl="0"/>
            <a:r>
              <a:rPr lang="fr-FR" sz="2800" b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Application N°7 </a:t>
            </a:r>
            <a:r>
              <a:rPr lang="fr-FR" sz="2800" b="1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: </a:t>
            </a:r>
            <a:r>
              <a:rPr lang="fr-FR" sz="2800" b="1" kern="1200" dirty="0" smtClean="0">
                <a:solidFill>
                  <a:schemeClr val="tx2"/>
                </a:solidFill>
              </a:rPr>
              <a:t>Commandes  des </a:t>
            </a:r>
            <a:r>
              <a:rPr lang="fr-FR" sz="2800" b="1" kern="1200" dirty="0" err="1" smtClean="0">
                <a:solidFill>
                  <a:schemeClr val="tx2"/>
                </a:solidFill>
              </a:rPr>
              <a:t>LEDs</a:t>
            </a:r>
            <a:r>
              <a:rPr lang="fr-FR" sz="2800" b="1" kern="1200" dirty="0" smtClean="0">
                <a:solidFill>
                  <a:schemeClr val="tx2"/>
                </a:solidFill>
              </a:rPr>
              <a:t> par 2 boutons</a:t>
            </a:r>
            <a:endParaRPr lang="fr-FR" sz="2800" b="1" kern="12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0772" y="2256445"/>
            <a:ext cx="6096000" cy="469359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300" dirty="0" smtClean="0"/>
              <a:t>#</a:t>
            </a:r>
            <a:r>
              <a:rPr lang="fr-FR" sz="1300" dirty="0" err="1" smtClean="0"/>
              <a:t>define</a:t>
            </a:r>
            <a:r>
              <a:rPr lang="fr-FR" sz="1300" dirty="0" smtClean="0"/>
              <a:t> PIN_LED_Rouge1 = 8;</a:t>
            </a:r>
          </a:p>
          <a:p>
            <a:r>
              <a:rPr lang="fr-FR" sz="1300" dirty="0" smtClean="0"/>
              <a:t>#</a:t>
            </a:r>
            <a:r>
              <a:rPr lang="fr-FR" sz="1300" dirty="0" err="1" smtClean="0"/>
              <a:t>define</a:t>
            </a:r>
            <a:r>
              <a:rPr lang="fr-FR" sz="1300" dirty="0" smtClean="0"/>
              <a:t> PIN_LED_Rouge2 = 9;</a:t>
            </a:r>
          </a:p>
          <a:p>
            <a:r>
              <a:rPr lang="fr-FR" sz="1300" dirty="0" smtClean="0"/>
              <a:t>#</a:t>
            </a:r>
            <a:r>
              <a:rPr lang="fr-FR" sz="1300" dirty="0" err="1" smtClean="0"/>
              <a:t>define</a:t>
            </a:r>
            <a:r>
              <a:rPr lang="fr-FR" sz="1300" dirty="0" smtClean="0"/>
              <a:t> PIN_LED_Rouge3 = 10;</a:t>
            </a:r>
          </a:p>
          <a:p>
            <a:r>
              <a:rPr lang="fr-FR" sz="1300" dirty="0" smtClean="0"/>
              <a:t>#</a:t>
            </a:r>
            <a:r>
              <a:rPr lang="fr-FR" sz="1300" dirty="0" err="1" smtClean="0"/>
              <a:t>define</a:t>
            </a:r>
            <a:r>
              <a:rPr lang="fr-FR" sz="1300" dirty="0" smtClean="0"/>
              <a:t> PIN_LED_Rouge4 = 11;</a:t>
            </a:r>
          </a:p>
          <a:p>
            <a:endParaRPr lang="fr-FR" sz="1300" dirty="0" smtClean="0"/>
          </a:p>
          <a:p>
            <a:r>
              <a:rPr lang="fr-FR" sz="1300" dirty="0" smtClean="0"/>
              <a:t>#</a:t>
            </a:r>
            <a:r>
              <a:rPr lang="fr-FR" sz="1300" dirty="0" err="1" smtClean="0"/>
              <a:t>define</a:t>
            </a:r>
            <a:r>
              <a:rPr lang="fr-FR" sz="1300" dirty="0" smtClean="0"/>
              <a:t> </a:t>
            </a:r>
            <a:r>
              <a:rPr lang="fr-FR" sz="1300" dirty="0" err="1" smtClean="0"/>
              <a:t>bouton_poussoir1</a:t>
            </a:r>
            <a:r>
              <a:rPr lang="fr-FR" sz="1300" dirty="0" smtClean="0"/>
              <a:t> = 5;</a:t>
            </a:r>
          </a:p>
          <a:p>
            <a:r>
              <a:rPr lang="fr-FR" sz="1300" dirty="0" smtClean="0"/>
              <a:t>#</a:t>
            </a:r>
            <a:r>
              <a:rPr lang="fr-FR" sz="1300" dirty="0" err="1" smtClean="0"/>
              <a:t>define</a:t>
            </a:r>
            <a:r>
              <a:rPr lang="fr-FR" sz="1300" dirty="0" smtClean="0"/>
              <a:t> </a:t>
            </a:r>
            <a:r>
              <a:rPr lang="fr-FR" sz="1300" dirty="0" err="1" smtClean="0"/>
              <a:t>bouton_poussoir2</a:t>
            </a:r>
            <a:r>
              <a:rPr lang="fr-FR" sz="1300" dirty="0" smtClean="0"/>
              <a:t> = 6;</a:t>
            </a:r>
          </a:p>
          <a:p>
            <a:endParaRPr lang="fr-FR" sz="1300" dirty="0" smtClean="0"/>
          </a:p>
          <a:p>
            <a:r>
              <a:rPr lang="fr-FR" sz="1300" dirty="0" err="1" smtClean="0"/>
              <a:t>int</a:t>
            </a:r>
            <a:r>
              <a:rPr lang="fr-FR" sz="1300" dirty="0" smtClean="0"/>
              <a:t> </a:t>
            </a:r>
            <a:r>
              <a:rPr lang="fr-FR" sz="1300" dirty="0" err="1" smtClean="0"/>
              <a:t>nCompteur</a:t>
            </a:r>
            <a:r>
              <a:rPr lang="fr-FR" sz="1300" dirty="0" smtClean="0"/>
              <a:t> = 5;</a:t>
            </a:r>
          </a:p>
          <a:p>
            <a:r>
              <a:rPr lang="fr-FR" sz="1300" dirty="0" err="1" smtClean="0"/>
              <a:t>int</a:t>
            </a:r>
            <a:r>
              <a:rPr lang="fr-FR" sz="1300" dirty="0" smtClean="0"/>
              <a:t> nEtatLast_p2 = 0; // mémorise le dernier état du bouton 12</a:t>
            </a:r>
          </a:p>
          <a:p>
            <a:r>
              <a:rPr lang="fr-FR" sz="1300" dirty="0" err="1" smtClean="0"/>
              <a:t>int</a:t>
            </a:r>
            <a:r>
              <a:rPr lang="fr-FR" sz="1300" dirty="0" smtClean="0"/>
              <a:t> nEtatLast_p1 = 0; // mémorise le dernier état du bouton 11</a:t>
            </a:r>
          </a:p>
          <a:p>
            <a:r>
              <a:rPr lang="fr-FR" sz="1300" dirty="0" err="1" smtClean="0"/>
              <a:t>byte</a:t>
            </a:r>
            <a:r>
              <a:rPr lang="fr-FR" sz="1300" dirty="0" smtClean="0"/>
              <a:t> </a:t>
            </a:r>
            <a:r>
              <a:rPr lang="fr-FR" sz="1300" dirty="0" err="1" smtClean="0"/>
              <a:t>bEtatLED</a:t>
            </a:r>
            <a:r>
              <a:rPr lang="fr-FR" sz="1300" dirty="0" smtClean="0"/>
              <a:t> = LOW; // L'état de la LED</a:t>
            </a:r>
          </a:p>
          <a:p>
            <a:endParaRPr lang="fr-FR" sz="1300" dirty="0" smtClean="0"/>
          </a:p>
          <a:p>
            <a:r>
              <a:rPr lang="fr-FR" sz="1300" dirty="0" err="1" smtClean="0"/>
              <a:t>void</a:t>
            </a:r>
            <a:r>
              <a:rPr lang="fr-FR" sz="1300" dirty="0" smtClean="0"/>
              <a:t> setup() {</a:t>
            </a:r>
          </a:p>
          <a:p>
            <a:r>
              <a:rPr lang="fr-FR" sz="1300" dirty="0" smtClean="0"/>
              <a:t>  // put </a:t>
            </a:r>
            <a:r>
              <a:rPr lang="fr-FR" sz="1300" dirty="0" err="1" smtClean="0"/>
              <a:t>your</a:t>
            </a:r>
            <a:r>
              <a:rPr lang="fr-FR" sz="1300" dirty="0" smtClean="0"/>
              <a:t> setup code </a:t>
            </a:r>
            <a:r>
              <a:rPr lang="fr-FR" sz="1300" dirty="0" err="1" smtClean="0"/>
              <a:t>here</a:t>
            </a:r>
            <a:r>
              <a:rPr lang="fr-FR" sz="1300" dirty="0" smtClean="0"/>
              <a:t>, to </a:t>
            </a:r>
            <a:r>
              <a:rPr lang="fr-FR" sz="1300" dirty="0" err="1" smtClean="0"/>
              <a:t>run</a:t>
            </a:r>
            <a:r>
              <a:rPr lang="fr-FR" sz="1300" dirty="0" smtClean="0"/>
              <a:t> once:</a:t>
            </a:r>
          </a:p>
          <a:p>
            <a:r>
              <a:rPr lang="fr-FR" sz="1300" dirty="0" err="1" smtClean="0"/>
              <a:t>pinMode</a:t>
            </a:r>
            <a:r>
              <a:rPr lang="fr-FR" sz="1300" dirty="0" smtClean="0"/>
              <a:t>(PIN_LED_Rouge1, OUTPUT);</a:t>
            </a:r>
          </a:p>
          <a:p>
            <a:r>
              <a:rPr lang="fr-FR" sz="1300" dirty="0" err="1" smtClean="0"/>
              <a:t>pinMode</a:t>
            </a:r>
            <a:r>
              <a:rPr lang="fr-FR" sz="1300" dirty="0" smtClean="0"/>
              <a:t>(PIN_LED_Rouge2, OUTPUT);</a:t>
            </a:r>
          </a:p>
          <a:p>
            <a:r>
              <a:rPr lang="fr-FR" sz="1300" dirty="0" err="1" smtClean="0"/>
              <a:t>pinMode</a:t>
            </a:r>
            <a:r>
              <a:rPr lang="fr-FR" sz="1300" dirty="0" smtClean="0"/>
              <a:t>(PIN_LED_Rouge3, OUTPUT);</a:t>
            </a:r>
          </a:p>
          <a:p>
            <a:r>
              <a:rPr lang="fr-FR" sz="1300" dirty="0" err="1" smtClean="0"/>
              <a:t>pinMode</a:t>
            </a:r>
            <a:r>
              <a:rPr lang="fr-FR" sz="1300" dirty="0" smtClean="0"/>
              <a:t>(PIN_LED_Rouge4, OUTPUT);</a:t>
            </a:r>
          </a:p>
          <a:p>
            <a:endParaRPr lang="fr-FR" sz="1300" dirty="0" smtClean="0"/>
          </a:p>
          <a:p>
            <a:r>
              <a:rPr lang="fr-FR" sz="1300" dirty="0" err="1" smtClean="0"/>
              <a:t>pinMode</a:t>
            </a:r>
            <a:r>
              <a:rPr lang="fr-FR" sz="1300" dirty="0" smtClean="0"/>
              <a:t>(</a:t>
            </a:r>
            <a:r>
              <a:rPr lang="fr-FR" sz="1300" dirty="0" err="1" smtClean="0"/>
              <a:t>bouton_poussoir1</a:t>
            </a:r>
            <a:r>
              <a:rPr lang="fr-FR" sz="1300" dirty="0" smtClean="0"/>
              <a:t>, INPUT);</a:t>
            </a:r>
          </a:p>
          <a:p>
            <a:r>
              <a:rPr lang="fr-FR" sz="1300" dirty="0" err="1" smtClean="0"/>
              <a:t>pinMode</a:t>
            </a:r>
            <a:r>
              <a:rPr lang="fr-FR" sz="1300" dirty="0" smtClean="0"/>
              <a:t>(</a:t>
            </a:r>
            <a:r>
              <a:rPr lang="fr-FR" sz="1300" dirty="0" err="1" smtClean="0"/>
              <a:t>bouton_poussoir2</a:t>
            </a:r>
            <a:r>
              <a:rPr lang="fr-FR" sz="1300" dirty="0" smtClean="0"/>
              <a:t>, INPUT);</a:t>
            </a:r>
          </a:p>
          <a:p>
            <a:r>
              <a:rPr lang="fr-FR" sz="1300" dirty="0" smtClean="0"/>
              <a:t>}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08938" y="2212948"/>
            <a:ext cx="805617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err="1" smtClean="0"/>
              <a:t>void</a:t>
            </a:r>
            <a:r>
              <a:rPr lang="fr-FR" sz="1200" dirty="0" smtClean="0"/>
              <a:t> </a:t>
            </a:r>
            <a:r>
              <a:rPr lang="fr-FR" sz="1200" dirty="0" err="1" smtClean="0"/>
              <a:t>loop</a:t>
            </a:r>
            <a:r>
              <a:rPr lang="fr-FR" sz="1200" dirty="0" smtClean="0"/>
              <a:t>() {</a:t>
            </a:r>
          </a:p>
          <a:p>
            <a:r>
              <a:rPr lang="fr-FR" sz="1200" dirty="0" smtClean="0"/>
              <a:t>if (</a:t>
            </a:r>
            <a:r>
              <a:rPr lang="fr-FR" sz="1200" dirty="0" err="1" smtClean="0"/>
              <a:t>digitalRead</a:t>
            </a:r>
            <a:r>
              <a:rPr lang="fr-FR" sz="1200" dirty="0" smtClean="0"/>
              <a:t>(</a:t>
            </a:r>
            <a:r>
              <a:rPr lang="fr-FR" sz="1200" dirty="0" err="1" smtClean="0"/>
              <a:t>bouton_poussoir1</a:t>
            </a:r>
            <a:r>
              <a:rPr lang="fr-FR" sz="1200" dirty="0" smtClean="0"/>
              <a:t>) == 1) {</a:t>
            </a:r>
          </a:p>
          <a:p>
            <a:r>
              <a:rPr lang="fr-FR" sz="1200" dirty="0" smtClean="0"/>
              <a:t>  // On a pressé sur le bouton qui met la PIN </a:t>
            </a:r>
            <a:r>
              <a:rPr lang="fr-FR" sz="1200" dirty="0" err="1" smtClean="0"/>
              <a:t>bouton_poussoir1</a:t>
            </a:r>
            <a:r>
              <a:rPr lang="fr-FR" sz="1200" dirty="0" smtClean="0"/>
              <a:t> à l'état haut (HIGH)</a:t>
            </a:r>
          </a:p>
          <a:p>
            <a:r>
              <a:rPr lang="fr-FR" sz="1200" dirty="0" smtClean="0"/>
              <a:t>  // Test qu'il n'était pas déjà pressé avant.</a:t>
            </a:r>
          </a:p>
          <a:p>
            <a:r>
              <a:rPr lang="fr-FR" sz="1200" dirty="0" smtClean="0"/>
              <a:t>  if (nEtatLast_p2 == 0) {</a:t>
            </a:r>
          </a:p>
          <a:p>
            <a:r>
              <a:rPr lang="fr-FR" sz="1200" dirty="0" smtClean="0"/>
              <a:t>    nEtatLast_p2 = 1; // Mémorise qu'on a pressé sur le bouton</a:t>
            </a:r>
          </a:p>
          <a:p>
            <a:r>
              <a:rPr lang="fr-FR" sz="1200" dirty="0" smtClean="0"/>
              <a:t>    </a:t>
            </a:r>
            <a:r>
              <a:rPr lang="fr-FR" sz="1200" dirty="0" err="1" smtClean="0"/>
              <a:t>delay</a:t>
            </a:r>
            <a:r>
              <a:rPr lang="fr-FR" sz="1200" dirty="0" smtClean="0"/>
              <a:t>(1); // attente d'une milliseconde, pour éviter les rebonds</a:t>
            </a:r>
          </a:p>
          <a:p>
            <a:r>
              <a:rPr lang="fr-FR" sz="1200" dirty="0" smtClean="0"/>
              <a:t>    </a:t>
            </a:r>
            <a:r>
              <a:rPr lang="fr-FR" sz="1200" dirty="0" err="1" smtClean="0"/>
              <a:t>nCompteur</a:t>
            </a:r>
            <a:r>
              <a:rPr lang="fr-FR" sz="1200" dirty="0" smtClean="0"/>
              <a:t> = </a:t>
            </a:r>
            <a:r>
              <a:rPr lang="fr-FR" sz="1200" dirty="0" err="1" smtClean="0"/>
              <a:t>nCompteur</a:t>
            </a:r>
            <a:r>
              <a:rPr lang="fr-FR" sz="1200" dirty="0" smtClean="0"/>
              <a:t> + 1;}</a:t>
            </a:r>
          </a:p>
          <a:p>
            <a:r>
              <a:rPr lang="fr-FR" sz="1200" dirty="0" smtClean="0"/>
              <a:t>  } </a:t>
            </a:r>
            <a:r>
              <a:rPr lang="fr-FR" sz="1200" dirty="0" err="1" smtClean="0"/>
              <a:t>else</a:t>
            </a:r>
            <a:r>
              <a:rPr lang="fr-FR" sz="1200" dirty="0" smtClean="0"/>
              <a:t> { // bouton </a:t>
            </a:r>
            <a:r>
              <a:rPr lang="fr-FR" sz="1200" dirty="0" err="1" smtClean="0"/>
              <a:t>relaché</a:t>
            </a:r>
            <a:endParaRPr lang="fr-FR" sz="1200" dirty="0" smtClean="0"/>
          </a:p>
          <a:p>
            <a:r>
              <a:rPr lang="fr-FR" sz="1200" dirty="0" smtClean="0"/>
              <a:t>    nEtatLast12 = 0; // Mémorise qu'on a </a:t>
            </a:r>
            <a:r>
              <a:rPr lang="fr-FR" sz="1200" dirty="0" err="1" smtClean="0"/>
              <a:t>relaché</a:t>
            </a:r>
            <a:r>
              <a:rPr lang="fr-FR" sz="1200" dirty="0" smtClean="0"/>
              <a:t> le bouton</a:t>
            </a:r>
          </a:p>
          <a:p>
            <a:r>
              <a:rPr lang="fr-FR" sz="1200" dirty="0" smtClean="0"/>
              <a:t>     }</a:t>
            </a:r>
          </a:p>
          <a:p>
            <a:r>
              <a:rPr lang="fr-FR" sz="1200" dirty="0" smtClean="0"/>
              <a:t>if (</a:t>
            </a:r>
            <a:r>
              <a:rPr lang="fr-FR" sz="1200" dirty="0" err="1" smtClean="0"/>
              <a:t>digitalRead</a:t>
            </a:r>
            <a:r>
              <a:rPr lang="fr-FR" sz="1200" dirty="0" smtClean="0"/>
              <a:t>(</a:t>
            </a:r>
            <a:r>
              <a:rPr lang="fr-FR" sz="1200" dirty="0" err="1" smtClean="0"/>
              <a:t>bouton_poussoir2</a:t>
            </a:r>
            <a:r>
              <a:rPr lang="fr-FR" sz="1200" dirty="0" smtClean="0"/>
              <a:t>) == 1) { // On a pressé sur le bouton qui met la PIN </a:t>
            </a:r>
            <a:r>
              <a:rPr lang="fr-FR" sz="1200" dirty="0" err="1" smtClean="0"/>
              <a:t>bouton_poussoir2</a:t>
            </a:r>
            <a:r>
              <a:rPr lang="fr-FR" sz="1200" dirty="0" smtClean="0"/>
              <a:t> à l'état haut (HIGH)</a:t>
            </a:r>
          </a:p>
          <a:p>
            <a:r>
              <a:rPr lang="fr-FR" sz="1200" dirty="0" smtClean="0"/>
              <a:t>  // Test qu'il n'était pas déjà pressé avant.</a:t>
            </a:r>
          </a:p>
          <a:p>
            <a:r>
              <a:rPr lang="fr-FR" sz="1200" dirty="0" smtClean="0"/>
              <a:t>  if (nEtatLast_p1 == 0) { nEtatLast_p1 = 1; // Mémorise qu'on a pressé sur le bouton</a:t>
            </a:r>
          </a:p>
          <a:p>
            <a:r>
              <a:rPr lang="fr-FR" sz="1200" dirty="0" smtClean="0"/>
              <a:t>    </a:t>
            </a:r>
            <a:r>
              <a:rPr lang="fr-FR" sz="1200" dirty="0" err="1" smtClean="0"/>
              <a:t>delay</a:t>
            </a:r>
            <a:r>
              <a:rPr lang="fr-FR" sz="1200" dirty="0" smtClean="0"/>
              <a:t>(1); // attente d'une milliseconde, pour éviter les rebonds</a:t>
            </a:r>
          </a:p>
          <a:p>
            <a:r>
              <a:rPr lang="fr-FR" sz="1200" dirty="0" smtClean="0"/>
              <a:t>    </a:t>
            </a:r>
            <a:r>
              <a:rPr lang="fr-FR" sz="1200" dirty="0" err="1" smtClean="0"/>
              <a:t>nCompteur</a:t>
            </a:r>
            <a:r>
              <a:rPr lang="fr-FR" sz="1200" dirty="0" smtClean="0"/>
              <a:t> = </a:t>
            </a:r>
            <a:r>
              <a:rPr lang="fr-FR" sz="1200" dirty="0" err="1" smtClean="0"/>
              <a:t>nCompteur</a:t>
            </a:r>
            <a:r>
              <a:rPr lang="fr-FR" sz="1200" dirty="0" smtClean="0"/>
              <a:t> - 1;</a:t>
            </a:r>
          </a:p>
          <a:p>
            <a:r>
              <a:rPr lang="fr-FR" sz="1200" dirty="0" smtClean="0"/>
              <a:t>    if (</a:t>
            </a:r>
            <a:r>
              <a:rPr lang="fr-FR" sz="1200" dirty="0" err="1" smtClean="0"/>
              <a:t>nCompteur</a:t>
            </a:r>
            <a:r>
              <a:rPr lang="fr-FR" sz="1200" dirty="0" smtClean="0"/>
              <a:t> &lt; 1) </a:t>
            </a:r>
            <a:r>
              <a:rPr lang="fr-FR" sz="1200" dirty="0" err="1" smtClean="0"/>
              <a:t>nCompteur</a:t>
            </a:r>
            <a:r>
              <a:rPr lang="fr-FR" sz="1200" dirty="0" smtClean="0"/>
              <a:t> = 1;  // Test que le compteur ne soit pas inférieur à 1.</a:t>
            </a:r>
          </a:p>
          <a:p>
            <a:r>
              <a:rPr lang="fr-FR" sz="1200" dirty="0" smtClean="0"/>
              <a:t>    }</a:t>
            </a:r>
          </a:p>
          <a:p>
            <a:r>
              <a:rPr lang="fr-FR" sz="1200" dirty="0" smtClean="0"/>
              <a:t>  } </a:t>
            </a:r>
            <a:r>
              <a:rPr lang="fr-FR" sz="1200" dirty="0" err="1" smtClean="0"/>
              <a:t>else</a:t>
            </a:r>
            <a:r>
              <a:rPr lang="fr-FR" sz="1200" dirty="0" smtClean="0"/>
              <a:t> { // bouton </a:t>
            </a:r>
            <a:r>
              <a:rPr lang="fr-FR" sz="1200" dirty="0" err="1" smtClean="0"/>
              <a:t>relaché</a:t>
            </a:r>
            <a:endParaRPr lang="fr-FR" sz="1200" dirty="0" smtClean="0"/>
          </a:p>
          <a:p>
            <a:r>
              <a:rPr lang="fr-FR" sz="1200" dirty="0" smtClean="0"/>
              <a:t>  nEtatLast_p1 = 0; // Mémorise qu'on a </a:t>
            </a:r>
            <a:r>
              <a:rPr lang="fr-FR" sz="1200" dirty="0" err="1" smtClean="0"/>
              <a:t>relaché</a:t>
            </a:r>
            <a:r>
              <a:rPr lang="fr-FR" sz="1200" dirty="0" smtClean="0"/>
              <a:t> le bouton</a:t>
            </a:r>
          </a:p>
          <a:p>
            <a:r>
              <a:rPr lang="fr-FR" sz="1200" dirty="0" smtClean="0"/>
              <a:t>  } // Change l'état de la LED</a:t>
            </a:r>
          </a:p>
          <a:p>
            <a:r>
              <a:rPr lang="fr-FR" sz="1200" dirty="0" err="1" smtClean="0"/>
              <a:t>bEtatLED</a:t>
            </a:r>
            <a:r>
              <a:rPr lang="fr-FR" sz="1200" dirty="0" smtClean="0"/>
              <a:t> = 1 - </a:t>
            </a:r>
            <a:r>
              <a:rPr lang="fr-FR" sz="1200" dirty="0" err="1" smtClean="0"/>
              <a:t>bEtatLED</a:t>
            </a:r>
            <a:r>
              <a:rPr lang="fr-FR" sz="1200" dirty="0" smtClean="0"/>
              <a:t>; // change son état</a:t>
            </a:r>
          </a:p>
          <a:p>
            <a:r>
              <a:rPr lang="fr-FR" sz="1200" dirty="0" err="1" smtClean="0"/>
              <a:t>digitalWrite</a:t>
            </a:r>
            <a:r>
              <a:rPr lang="fr-FR" sz="1200" dirty="0" smtClean="0"/>
              <a:t>(</a:t>
            </a:r>
            <a:r>
              <a:rPr lang="fr-FR" sz="1200" dirty="0" err="1" smtClean="0"/>
              <a:t>pinOut</a:t>
            </a:r>
            <a:r>
              <a:rPr lang="fr-FR" sz="1200" dirty="0" smtClean="0"/>
              <a:t>, </a:t>
            </a:r>
            <a:r>
              <a:rPr lang="fr-FR" sz="1200" dirty="0" err="1" smtClean="0"/>
              <a:t>bEtatLED</a:t>
            </a:r>
            <a:r>
              <a:rPr lang="fr-FR" sz="1200" dirty="0" smtClean="0"/>
              <a:t>);</a:t>
            </a:r>
          </a:p>
          <a:p>
            <a:r>
              <a:rPr lang="fr-FR" sz="1200" dirty="0" err="1" smtClean="0"/>
              <a:t>delay</a:t>
            </a:r>
            <a:r>
              <a:rPr lang="fr-FR" sz="1200" dirty="0" smtClean="0"/>
              <a:t>(1000 / </a:t>
            </a:r>
            <a:r>
              <a:rPr lang="fr-FR" sz="1200" dirty="0" err="1" smtClean="0"/>
              <a:t>nCompteur</a:t>
            </a:r>
            <a:r>
              <a:rPr lang="fr-FR" sz="1200" dirty="0" smtClean="0"/>
              <a:t>);  // attente correspondant à la fréquence désirée.</a:t>
            </a:r>
          </a:p>
          <a:p>
            <a:r>
              <a:rPr lang="fr-FR" sz="1200" dirty="0" smtClean="0"/>
              <a:t>} // </a:t>
            </a:r>
            <a:r>
              <a:rPr lang="fr-FR" sz="1200" dirty="0" err="1" smtClean="0"/>
              <a:t>loop</a:t>
            </a:r>
            <a:endParaRPr lang="fr-FR" sz="1200" dirty="0" smtClean="0"/>
          </a:p>
          <a:p>
            <a:r>
              <a:rPr lang="fr-FR" sz="1200" dirty="0" smtClean="0"/>
              <a:t>} </a:t>
            </a:r>
            <a:endParaRPr lang="fr-FR" sz="1200" dirty="0"/>
          </a:p>
        </p:txBody>
      </p:sp>
      <p:sp>
        <p:nvSpPr>
          <p:cNvPr id="12" name="Rectangle 11"/>
          <p:cNvSpPr/>
          <p:nvPr/>
        </p:nvSpPr>
        <p:spPr>
          <a:xfrm>
            <a:off x="588579" y="1860359"/>
            <a:ext cx="109360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Deux boutons permettent de faire varier la fréquence de clignotement d'une LED.</a:t>
            </a:r>
          </a:p>
        </p:txBody>
      </p:sp>
    </p:spTree>
    <p:extLst>
      <p:ext uri="{BB962C8B-B14F-4D97-AF65-F5344CB8AC3E}">
        <p14:creationId xmlns:p14="http://schemas.microsoft.com/office/powerpoint/2010/main" xmlns="" val="3514341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fr-FR" noProof="0" smtClean="0"/>
              <a:pPr rtl="0"/>
              <a:t>16</a:t>
            </a:fld>
            <a:endParaRPr lang="fr-FR" noProof="0"/>
          </a:p>
        </p:txBody>
      </p:sp>
      <p:sp>
        <p:nvSpPr>
          <p:cNvPr id="9" name="ZoneTexte 8"/>
          <p:cNvSpPr txBox="1"/>
          <p:nvPr/>
        </p:nvSpPr>
        <p:spPr>
          <a:xfrm>
            <a:off x="7126012" y="551792"/>
            <a:ext cx="4177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Mr. MEGNAFI Hicham  (ESSA-Tlemcen)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604340" y="491334"/>
            <a:ext cx="10972800" cy="10668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fr-FR" sz="2800" b="1" dirty="0" smtClean="0">
                <a:solidFill>
                  <a:schemeClr val="tx2"/>
                </a:solidFill>
              </a:rPr>
              <a:t>Travaux pratique N°2 </a:t>
            </a:r>
            <a:endParaRPr lang="fr-FR" sz="2800" b="1" dirty="0">
              <a:solidFill>
                <a:schemeClr val="tx2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72440" y="2126207"/>
            <a:ext cx="11201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Un programme qui Fait varier l'intensité de la LED connectée à la PIN 9</a:t>
            </a:r>
          </a:p>
          <a:p>
            <a:pPr algn="just"/>
            <a:endParaRPr lang="fr-FR" sz="24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fontAlgn="base"/>
            <a:r>
              <a:rPr lang="fr-FR" sz="2400" dirty="0" smtClean="0">
                <a:solidFill>
                  <a:schemeClr val="tx2"/>
                </a:solidFill>
              </a:rPr>
              <a:t>Matériel nécessaire :</a:t>
            </a:r>
          </a:p>
          <a:p>
            <a:pPr fontAlgn="base"/>
            <a:endParaRPr lang="fr-FR" sz="2400" dirty="0" smtClean="0">
              <a:solidFill>
                <a:schemeClr val="tx2"/>
              </a:solidFill>
            </a:endParaRPr>
          </a:p>
          <a:p>
            <a:pPr marL="365125" fontAlgn="base">
              <a:tabLst>
                <a:tab pos="274638" algn="l"/>
              </a:tabLst>
            </a:pPr>
            <a:r>
              <a:rPr lang="fr-FR" sz="2400" dirty="0" smtClean="0">
                <a:solidFill>
                  <a:schemeClr val="tx2"/>
                </a:solidFill>
              </a:rPr>
              <a:t>- Une LED</a:t>
            </a:r>
          </a:p>
          <a:p>
            <a:pPr marL="365125" fontAlgn="base">
              <a:tabLst>
                <a:tab pos="274638" algn="l"/>
              </a:tabLst>
            </a:pPr>
            <a:r>
              <a:rPr lang="fr-FR" sz="2400" dirty="0" smtClean="0">
                <a:solidFill>
                  <a:schemeClr val="tx2"/>
                </a:solidFill>
              </a:rPr>
              <a:t>- Une résistance 220 Ohms</a:t>
            </a:r>
          </a:p>
          <a:p>
            <a:pPr marL="365125" fontAlgn="base">
              <a:tabLst>
                <a:tab pos="274638" algn="l"/>
              </a:tabLst>
            </a:pPr>
            <a:r>
              <a:rPr lang="fr-FR" sz="2400" dirty="0" smtClean="0">
                <a:solidFill>
                  <a:schemeClr val="tx2"/>
                </a:solidFill>
              </a:rPr>
              <a:t>- Plusieurs câbles</a:t>
            </a:r>
          </a:p>
          <a:p>
            <a:pPr marL="365125" fontAlgn="base">
              <a:tabLst>
                <a:tab pos="274638" algn="l"/>
              </a:tabLst>
            </a:pPr>
            <a:r>
              <a:rPr lang="fr-FR" sz="2400" dirty="0" smtClean="0">
                <a:solidFill>
                  <a:schemeClr val="tx2"/>
                </a:solidFill>
              </a:rPr>
              <a:t>- Une carte </a:t>
            </a:r>
            <a:r>
              <a:rPr lang="fr-FR" sz="2400" dirty="0" err="1" smtClean="0">
                <a:solidFill>
                  <a:schemeClr val="tx2"/>
                </a:solidFill>
              </a:rPr>
              <a:t>Arduino</a:t>
            </a:r>
            <a:r>
              <a:rPr lang="fr-FR" sz="2400" dirty="0" smtClean="0">
                <a:solidFill>
                  <a:schemeClr val="tx2"/>
                </a:solidFill>
              </a:rPr>
              <a:t> </a:t>
            </a:r>
            <a:r>
              <a:rPr lang="fr-FR" sz="2400" dirty="0" err="1" smtClean="0">
                <a:solidFill>
                  <a:schemeClr val="tx2"/>
                </a:solidFill>
              </a:rPr>
              <a:t>Mega</a:t>
            </a:r>
            <a:endParaRPr lang="fr-FR" sz="2400" dirty="0" smtClean="0">
              <a:solidFill>
                <a:schemeClr val="tx2"/>
              </a:solidFill>
            </a:endParaRPr>
          </a:p>
          <a:p>
            <a:pPr marL="365125" fontAlgn="base">
              <a:buFontTx/>
              <a:buChar char="-"/>
              <a:tabLst>
                <a:tab pos="274638" algn="l"/>
              </a:tabLst>
            </a:pPr>
            <a:r>
              <a:rPr lang="fr-FR" sz="2400" dirty="0" smtClean="0">
                <a:solidFill>
                  <a:schemeClr val="tx2"/>
                </a:solidFill>
              </a:rPr>
              <a:t>Une </a:t>
            </a:r>
            <a:r>
              <a:rPr lang="fr-FR" sz="2400" dirty="0" err="1" smtClean="0">
                <a:solidFill>
                  <a:schemeClr val="tx2"/>
                </a:solidFill>
              </a:rPr>
              <a:t>breadboard</a:t>
            </a:r>
            <a:endParaRPr lang="fr-FR" sz="2400" dirty="0" smtClean="0">
              <a:solidFill>
                <a:schemeClr val="tx2"/>
              </a:solidFill>
            </a:endParaRPr>
          </a:p>
          <a:p>
            <a:pPr marL="365125" fontAlgn="base">
              <a:buFontTx/>
              <a:buChar char="-"/>
              <a:tabLst>
                <a:tab pos="274638" algn="l"/>
              </a:tabLst>
            </a:pPr>
            <a:r>
              <a:rPr lang="fr-FR" sz="2400" dirty="0" smtClean="0">
                <a:solidFill>
                  <a:schemeClr val="tx2"/>
                </a:solidFill>
              </a:rPr>
              <a:t> potentiomètre</a:t>
            </a:r>
          </a:p>
        </p:txBody>
      </p:sp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609600" y="1264920"/>
            <a:ext cx="10972800" cy="1066800"/>
          </a:xfrm>
        </p:spPr>
        <p:txBody>
          <a:bodyPr rtlCol="0">
            <a:normAutofit/>
          </a:bodyPr>
          <a:lstStyle/>
          <a:p>
            <a:pPr lvl="1" rtl="0"/>
            <a:r>
              <a:rPr lang="fr-FR" sz="2800" b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Application N°8 </a:t>
            </a:r>
            <a:r>
              <a:rPr lang="fr-FR" sz="2800" b="1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: Lecture d'une tension sur le port analogique A0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46283" y="3037523"/>
            <a:ext cx="303847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10089" y="5487353"/>
            <a:ext cx="1622697" cy="1263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57185" y="3020378"/>
            <a:ext cx="371475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969568" y="5192078"/>
            <a:ext cx="3597592" cy="1468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68905" y="4308421"/>
            <a:ext cx="1266825" cy="846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514341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fr-FR" noProof="0" smtClean="0"/>
              <a:pPr rtl="0"/>
              <a:t>17</a:t>
            </a:fld>
            <a:endParaRPr lang="fr-FR" noProof="0"/>
          </a:p>
        </p:txBody>
      </p:sp>
      <p:sp>
        <p:nvSpPr>
          <p:cNvPr id="9" name="ZoneTexte 8"/>
          <p:cNvSpPr txBox="1"/>
          <p:nvPr/>
        </p:nvSpPr>
        <p:spPr>
          <a:xfrm>
            <a:off x="7126012" y="551792"/>
            <a:ext cx="4177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Mr. MEGNAFI Hicham  (ESSA-Tlemcen)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604340" y="491334"/>
            <a:ext cx="10972800" cy="10668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fr-FR" sz="2800" b="1" dirty="0" smtClean="0">
                <a:solidFill>
                  <a:schemeClr val="tx2"/>
                </a:solidFill>
              </a:rPr>
              <a:t>Travaux pratique N°2 </a:t>
            </a:r>
            <a:endParaRPr lang="fr-FR" sz="2800" b="1" dirty="0">
              <a:solidFill>
                <a:schemeClr val="tx2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72440" y="1989047"/>
            <a:ext cx="1120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125" algn="just" fontAlgn="base"/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Réaliser le circuit de test</a:t>
            </a:r>
          </a:p>
        </p:txBody>
      </p:sp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609599" y="1264920"/>
            <a:ext cx="11324897" cy="1066800"/>
          </a:xfrm>
        </p:spPr>
        <p:txBody>
          <a:bodyPr rtlCol="0">
            <a:normAutofit/>
          </a:bodyPr>
          <a:lstStyle/>
          <a:p>
            <a:pPr lvl="1" rtl="0"/>
            <a:r>
              <a:rPr lang="fr-FR" sz="2800" b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Application N°8 </a:t>
            </a:r>
            <a:r>
              <a:rPr lang="fr-FR" sz="2800" b="1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: </a:t>
            </a:r>
            <a:r>
              <a:rPr lang="fr-FR" sz="2800" b="1" kern="1200" dirty="0">
                <a:solidFill>
                  <a:schemeClr val="tx2"/>
                </a:solidFill>
              </a:rPr>
              <a:t>Lecture d'une tension sur le port analogique A0</a:t>
            </a:r>
            <a:endParaRPr lang="fr-FR" sz="2800" b="1" kern="12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71683" y="6200894"/>
            <a:ext cx="1226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 smtClean="0">
                <a:solidFill>
                  <a:schemeClr val="tx2"/>
                </a:solidFill>
              </a:rPr>
              <a:t>breadbord</a:t>
            </a:r>
            <a:r>
              <a:rPr lang="fr-FR" dirty="0" smtClean="0">
                <a:solidFill>
                  <a:schemeClr val="tx2"/>
                </a:solidFill>
              </a:rPr>
              <a:t> </a:t>
            </a:r>
            <a:endParaRPr lang="fr-F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7665" y="2328644"/>
            <a:ext cx="3732486" cy="397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514341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fr-FR" noProof="0" smtClean="0"/>
              <a:pPr rtl="0"/>
              <a:t>18</a:t>
            </a:fld>
            <a:endParaRPr lang="fr-FR" noProof="0"/>
          </a:p>
        </p:txBody>
      </p:sp>
      <p:sp>
        <p:nvSpPr>
          <p:cNvPr id="9" name="ZoneTexte 8"/>
          <p:cNvSpPr txBox="1"/>
          <p:nvPr/>
        </p:nvSpPr>
        <p:spPr>
          <a:xfrm>
            <a:off x="7126012" y="551792"/>
            <a:ext cx="4177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Mr. MEGNAFI Hicham  (ESSA-Tlemcen)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604340" y="491334"/>
            <a:ext cx="10972800" cy="10668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fr-FR" sz="2800" b="1" dirty="0" smtClean="0">
                <a:solidFill>
                  <a:schemeClr val="tx2"/>
                </a:solidFill>
              </a:rPr>
              <a:t>Travaux pratique N°2 </a:t>
            </a:r>
            <a:endParaRPr lang="fr-FR" sz="2800" b="1" dirty="0">
              <a:solidFill>
                <a:schemeClr val="tx2"/>
              </a:solidFill>
            </a:endParaRPr>
          </a:p>
        </p:txBody>
      </p:sp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609599" y="1264920"/>
            <a:ext cx="11324897" cy="1066800"/>
          </a:xfrm>
        </p:spPr>
        <p:txBody>
          <a:bodyPr rtlCol="0">
            <a:normAutofit/>
          </a:bodyPr>
          <a:lstStyle/>
          <a:p>
            <a:pPr lvl="1" rtl="0"/>
            <a:r>
              <a:rPr lang="fr-FR" sz="2800" b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Application N°8 </a:t>
            </a:r>
            <a:r>
              <a:rPr lang="fr-FR" sz="2800" b="1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: </a:t>
            </a:r>
            <a:r>
              <a:rPr lang="fr-FR" sz="2800" b="1" kern="1200" dirty="0">
                <a:solidFill>
                  <a:schemeClr val="tx2"/>
                </a:solidFill>
              </a:rPr>
              <a:t>Lecture d'une tension sur le port analogique A0</a:t>
            </a:r>
            <a:endParaRPr lang="fr-FR" sz="2800" b="1" kern="12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0717" y="2029823"/>
            <a:ext cx="11698013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300" dirty="0" err="1" smtClean="0"/>
              <a:t>int</a:t>
            </a:r>
            <a:r>
              <a:rPr lang="fr-FR" sz="1300" dirty="0" smtClean="0"/>
              <a:t> </a:t>
            </a:r>
            <a:r>
              <a:rPr lang="fr-FR" sz="1300" dirty="0" err="1" smtClean="0"/>
              <a:t>nSensorValue</a:t>
            </a:r>
            <a:r>
              <a:rPr lang="fr-FR" sz="1300" dirty="0" smtClean="0"/>
              <a:t> = 0;    </a:t>
            </a:r>
            <a:r>
              <a:rPr lang="fr-FR" sz="1300" dirty="0" smtClean="0">
                <a:solidFill>
                  <a:srgbClr val="FF0000"/>
                </a:solidFill>
              </a:rPr>
              <a:t>// Valeur lue sur le port analogique A0</a:t>
            </a:r>
          </a:p>
          <a:p>
            <a:r>
              <a:rPr lang="fr-FR" sz="1300" dirty="0" err="1" smtClean="0"/>
              <a:t>int</a:t>
            </a:r>
            <a:r>
              <a:rPr lang="fr-FR" sz="1300" dirty="0" smtClean="0"/>
              <a:t> </a:t>
            </a:r>
            <a:r>
              <a:rPr lang="fr-FR" sz="1300" dirty="0" err="1" smtClean="0"/>
              <a:t>nSensorValueOld</a:t>
            </a:r>
            <a:r>
              <a:rPr lang="fr-FR" sz="1300" dirty="0" smtClean="0"/>
              <a:t> = 0; </a:t>
            </a:r>
            <a:r>
              <a:rPr lang="fr-FR" sz="1300" dirty="0" smtClean="0">
                <a:solidFill>
                  <a:srgbClr val="FF0000"/>
                </a:solidFill>
              </a:rPr>
              <a:t>// Dernière valeur lue sur le port analogique A0</a:t>
            </a:r>
          </a:p>
          <a:p>
            <a:r>
              <a:rPr lang="fr-FR" sz="1300" dirty="0" err="1" smtClean="0"/>
              <a:t>int</a:t>
            </a:r>
            <a:r>
              <a:rPr lang="fr-FR" sz="1300" dirty="0" smtClean="0"/>
              <a:t> </a:t>
            </a:r>
            <a:r>
              <a:rPr lang="fr-FR" sz="1300" dirty="0" err="1" smtClean="0"/>
              <a:t>nOutputValue</a:t>
            </a:r>
            <a:r>
              <a:rPr lang="fr-FR" sz="1300" dirty="0" smtClean="0"/>
              <a:t> = 0</a:t>
            </a:r>
            <a:r>
              <a:rPr lang="fr-FR" sz="1300" dirty="0" smtClean="0">
                <a:solidFill>
                  <a:srgbClr val="FF0000"/>
                </a:solidFill>
              </a:rPr>
              <a:t>;    // Valeur écrite sur la PIN 11, pour faire varier l'intensité de la LED</a:t>
            </a:r>
          </a:p>
          <a:p>
            <a:r>
              <a:rPr lang="fr-FR" sz="1300" dirty="0" err="1" smtClean="0"/>
              <a:t>void</a:t>
            </a:r>
            <a:r>
              <a:rPr lang="fr-FR" sz="1300" dirty="0" smtClean="0"/>
              <a:t> setup() {</a:t>
            </a:r>
          </a:p>
          <a:p>
            <a:r>
              <a:rPr lang="fr-FR" sz="1300" dirty="0" smtClean="0">
                <a:solidFill>
                  <a:srgbClr val="FF0000"/>
                </a:solidFill>
              </a:rPr>
              <a:t>// Initialise la PIN digital 11 comme OUTPUT</a:t>
            </a:r>
          </a:p>
          <a:p>
            <a:r>
              <a:rPr lang="fr-FR" sz="1300" dirty="0" err="1" smtClean="0"/>
              <a:t>pinMode</a:t>
            </a:r>
            <a:r>
              <a:rPr lang="fr-FR" sz="1300" dirty="0" smtClean="0"/>
              <a:t>(11, OUTPUT);</a:t>
            </a:r>
          </a:p>
          <a:p>
            <a:r>
              <a:rPr lang="fr-FR" sz="1300" dirty="0" err="1" smtClean="0"/>
              <a:t>Serial.begin</a:t>
            </a:r>
            <a:r>
              <a:rPr lang="fr-FR" sz="1300" dirty="0" smtClean="0"/>
              <a:t>(115200);  </a:t>
            </a:r>
            <a:r>
              <a:rPr lang="fr-FR" sz="1300" dirty="0" smtClean="0">
                <a:solidFill>
                  <a:srgbClr val="FF0000"/>
                </a:solidFill>
              </a:rPr>
              <a:t>// Initialise la communication série à une haute vitesse.</a:t>
            </a:r>
          </a:p>
          <a:p>
            <a:r>
              <a:rPr lang="fr-FR" sz="1300" dirty="0" smtClean="0">
                <a:solidFill>
                  <a:srgbClr val="FF0000"/>
                </a:solidFill>
              </a:rPr>
              <a:t>                       // La vitesse de 9600 bauds est souvent utilisée par défaut.</a:t>
            </a:r>
          </a:p>
          <a:p>
            <a:r>
              <a:rPr lang="fr-FR" sz="1300" dirty="0" smtClean="0"/>
              <a:t>} // setup</a:t>
            </a:r>
          </a:p>
          <a:p>
            <a:r>
              <a:rPr lang="fr-FR" sz="1300" dirty="0" err="1" smtClean="0"/>
              <a:t>void</a:t>
            </a:r>
            <a:r>
              <a:rPr lang="fr-FR" sz="1300" dirty="0" smtClean="0"/>
              <a:t> </a:t>
            </a:r>
            <a:r>
              <a:rPr lang="fr-FR" sz="1300" dirty="0" err="1" smtClean="0"/>
              <a:t>loop</a:t>
            </a:r>
            <a:r>
              <a:rPr lang="fr-FR" sz="1300" dirty="0" smtClean="0"/>
              <a:t>() {</a:t>
            </a:r>
          </a:p>
          <a:p>
            <a:r>
              <a:rPr lang="fr-FR" sz="1300" dirty="0" err="1" smtClean="0"/>
              <a:t>nSensorValue</a:t>
            </a:r>
            <a:r>
              <a:rPr lang="fr-FR" sz="1300" dirty="0" smtClean="0"/>
              <a:t> = </a:t>
            </a:r>
            <a:r>
              <a:rPr lang="fr-FR" sz="1300" dirty="0" err="1" smtClean="0"/>
              <a:t>analogRead</a:t>
            </a:r>
            <a:r>
              <a:rPr lang="fr-FR" sz="1300" dirty="0" smtClean="0"/>
              <a:t>(A0); </a:t>
            </a:r>
            <a:r>
              <a:rPr lang="fr-FR" sz="1300" dirty="0" smtClean="0">
                <a:solidFill>
                  <a:srgbClr val="FF0000"/>
                </a:solidFill>
              </a:rPr>
              <a:t>// Lecture de la tension sur le port analogique A0</a:t>
            </a:r>
          </a:p>
          <a:p>
            <a:r>
              <a:rPr lang="fr-FR" sz="1300" dirty="0" smtClean="0">
                <a:solidFill>
                  <a:srgbClr val="FF0000"/>
                </a:solidFill>
              </a:rPr>
              <a:t>                                                         // La tension varie entre 0 et 5 Volts, correspondant</a:t>
            </a:r>
          </a:p>
          <a:p>
            <a:r>
              <a:rPr lang="fr-FR" sz="1300" dirty="0" smtClean="0">
                <a:solidFill>
                  <a:srgbClr val="FF0000"/>
                </a:solidFill>
              </a:rPr>
              <a:t>                                                        // aux nombres entre 0 et 1023.</a:t>
            </a:r>
            <a:endParaRPr lang="fr-FR" sz="1300" dirty="0" smtClean="0"/>
          </a:p>
          <a:p>
            <a:r>
              <a:rPr lang="fr-FR" sz="1300" dirty="0" smtClean="0"/>
              <a:t>if (abs(</a:t>
            </a:r>
            <a:r>
              <a:rPr lang="fr-FR" sz="1300" dirty="0" err="1" smtClean="0"/>
              <a:t>nSensorValue</a:t>
            </a:r>
            <a:r>
              <a:rPr lang="fr-FR" sz="1300" dirty="0" smtClean="0"/>
              <a:t> - </a:t>
            </a:r>
            <a:r>
              <a:rPr lang="fr-FR" sz="1300" dirty="0" err="1" smtClean="0"/>
              <a:t>nSensorValueOld</a:t>
            </a:r>
            <a:r>
              <a:rPr lang="fr-FR" sz="1300" dirty="0" smtClean="0"/>
              <a:t>) &gt; 10) {</a:t>
            </a:r>
          </a:p>
          <a:p>
            <a:r>
              <a:rPr lang="fr-FR" sz="1300" dirty="0" smtClean="0">
                <a:solidFill>
                  <a:srgbClr val="FF0000"/>
                </a:solidFill>
              </a:rPr>
              <a:t>  // La valeur du port analogique A0 a changé,</a:t>
            </a:r>
          </a:p>
          <a:p>
            <a:r>
              <a:rPr lang="fr-FR" sz="1300" dirty="0" smtClean="0"/>
              <a:t>  </a:t>
            </a:r>
            <a:r>
              <a:rPr lang="fr-FR" sz="1300" dirty="0" err="1" smtClean="0"/>
              <a:t>nSensorValueOld</a:t>
            </a:r>
            <a:r>
              <a:rPr lang="fr-FR" sz="1300" dirty="0" smtClean="0"/>
              <a:t> = </a:t>
            </a:r>
            <a:r>
              <a:rPr lang="fr-FR" sz="1300" dirty="0" err="1" smtClean="0"/>
              <a:t>nSensorValue</a:t>
            </a:r>
            <a:r>
              <a:rPr lang="fr-FR" sz="1300" dirty="0" smtClean="0"/>
              <a:t>; </a:t>
            </a:r>
            <a:r>
              <a:rPr lang="fr-FR" sz="1300" dirty="0" smtClean="0">
                <a:solidFill>
                  <a:srgbClr val="FF0000"/>
                </a:solidFill>
              </a:rPr>
              <a:t>// Mémorise la nouvelle valeur du port analogique A0  </a:t>
            </a:r>
          </a:p>
          <a:p>
            <a:r>
              <a:rPr lang="fr-FR" sz="1300" dirty="0" smtClean="0">
                <a:solidFill>
                  <a:srgbClr val="FF0000"/>
                </a:solidFill>
              </a:rPr>
              <a:t>  // Convertie la valeur lue, qui est entre 0 et 1023 en un nombre entre 0 et 255.</a:t>
            </a:r>
          </a:p>
          <a:p>
            <a:r>
              <a:rPr lang="fr-FR" sz="1300" dirty="0" smtClean="0"/>
              <a:t>  </a:t>
            </a:r>
            <a:r>
              <a:rPr lang="fr-FR" sz="1300" dirty="0" err="1" smtClean="0"/>
              <a:t>nOutputValue</a:t>
            </a:r>
            <a:r>
              <a:rPr lang="fr-FR" sz="1300" dirty="0" smtClean="0"/>
              <a:t> = </a:t>
            </a:r>
            <a:r>
              <a:rPr lang="fr-FR" sz="1300" dirty="0" err="1" smtClean="0"/>
              <a:t>map</a:t>
            </a:r>
            <a:r>
              <a:rPr lang="fr-FR" sz="1300" dirty="0" smtClean="0"/>
              <a:t>(</a:t>
            </a:r>
            <a:r>
              <a:rPr lang="fr-FR" sz="1300" dirty="0" err="1" smtClean="0"/>
              <a:t>nSensorValue</a:t>
            </a:r>
            <a:r>
              <a:rPr lang="fr-FR" sz="1300" dirty="0" smtClean="0"/>
              <a:t>, 0, 1023, 0, 255);</a:t>
            </a:r>
          </a:p>
          <a:p>
            <a:r>
              <a:rPr lang="fr-FR" sz="1300" dirty="0" smtClean="0"/>
              <a:t>  </a:t>
            </a:r>
            <a:r>
              <a:rPr lang="fr-FR" sz="1300" dirty="0" err="1" smtClean="0"/>
              <a:t>analogWrite</a:t>
            </a:r>
            <a:r>
              <a:rPr lang="fr-FR" sz="1300" dirty="0" smtClean="0"/>
              <a:t>(11, </a:t>
            </a:r>
            <a:r>
              <a:rPr lang="fr-FR" sz="1300" dirty="0" err="1" smtClean="0"/>
              <a:t>nOutputValue</a:t>
            </a:r>
            <a:r>
              <a:rPr lang="fr-FR" sz="1300" dirty="0" smtClean="0"/>
              <a:t>);  </a:t>
            </a:r>
            <a:r>
              <a:rPr lang="fr-FR" sz="1300" dirty="0" smtClean="0">
                <a:solidFill>
                  <a:srgbClr val="FF0000"/>
                </a:solidFill>
              </a:rPr>
              <a:t>// Change la luminosité de la LED</a:t>
            </a:r>
          </a:p>
          <a:p>
            <a:r>
              <a:rPr lang="fr-FR" sz="1300" dirty="0" smtClean="0">
                <a:solidFill>
                  <a:srgbClr val="FF0000"/>
                </a:solidFill>
              </a:rPr>
              <a:t>  // affiche la valeur lue</a:t>
            </a:r>
          </a:p>
          <a:p>
            <a:r>
              <a:rPr lang="fr-FR" sz="1300" dirty="0" smtClean="0"/>
              <a:t>  </a:t>
            </a:r>
            <a:r>
              <a:rPr lang="fr-FR" sz="1300" dirty="0" err="1" smtClean="0"/>
              <a:t>Serial.println</a:t>
            </a:r>
            <a:r>
              <a:rPr lang="fr-FR" sz="1300" dirty="0" smtClean="0"/>
              <a:t>(</a:t>
            </a:r>
            <a:r>
              <a:rPr lang="fr-FR" sz="1300" dirty="0" err="1" smtClean="0"/>
              <a:t>nSensorValue</a:t>
            </a:r>
            <a:r>
              <a:rPr lang="fr-FR" sz="1300" dirty="0" smtClean="0"/>
              <a:t>);</a:t>
            </a:r>
          </a:p>
          <a:p>
            <a:r>
              <a:rPr lang="fr-FR" sz="1300" dirty="0" smtClean="0"/>
              <a:t>  }</a:t>
            </a:r>
          </a:p>
          <a:p>
            <a:r>
              <a:rPr lang="fr-FR" sz="1300" dirty="0" smtClean="0"/>
              <a:t>} </a:t>
            </a:r>
            <a:r>
              <a:rPr lang="fr-FR" sz="1300" dirty="0" smtClean="0">
                <a:solidFill>
                  <a:srgbClr val="FF0000"/>
                </a:solidFill>
              </a:rPr>
              <a:t>// </a:t>
            </a:r>
            <a:r>
              <a:rPr lang="fr-FR" sz="1300" dirty="0" err="1" smtClean="0">
                <a:solidFill>
                  <a:srgbClr val="FF0000"/>
                </a:solidFill>
              </a:rPr>
              <a:t>loop</a:t>
            </a:r>
            <a:endParaRPr lang="fr-FR" sz="13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4341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fr-FR" noProof="0" smtClean="0"/>
              <a:pPr rtl="0"/>
              <a:t>19</a:t>
            </a:fld>
            <a:endParaRPr lang="fr-FR" noProof="0"/>
          </a:p>
        </p:txBody>
      </p:sp>
      <p:sp>
        <p:nvSpPr>
          <p:cNvPr id="9" name="ZoneTexte 8"/>
          <p:cNvSpPr txBox="1"/>
          <p:nvPr/>
        </p:nvSpPr>
        <p:spPr>
          <a:xfrm>
            <a:off x="7126012" y="551792"/>
            <a:ext cx="4177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Mr. MEGNAFI Hicham  (ESSA-Tlemcen)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502920" y="3634967"/>
            <a:ext cx="1120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Fin </a:t>
            </a:r>
            <a:r>
              <a:rPr lang="fr-FR" sz="24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Tp</a:t>
            </a:r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02 </a:t>
            </a:r>
          </a:p>
        </p:txBody>
      </p:sp>
    </p:spTree>
    <p:extLst>
      <p:ext uri="{BB962C8B-B14F-4D97-AF65-F5344CB8AC3E}">
        <p14:creationId xmlns:p14="http://schemas.microsoft.com/office/powerpoint/2010/main" xmlns="" val="3514341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fr-FR" noProof="0" smtClean="0"/>
              <a:pPr rtl="0"/>
              <a:t>2</a:t>
            </a:fld>
            <a:endParaRPr lang="fr-FR" noProof="0"/>
          </a:p>
        </p:txBody>
      </p:sp>
      <p:sp>
        <p:nvSpPr>
          <p:cNvPr id="9" name="ZoneTexte 8"/>
          <p:cNvSpPr txBox="1"/>
          <p:nvPr/>
        </p:nvSpPr>
        <p:spPr>
          <a:xfrm>
            <a:off x="7126012" y="551792"/>
            <a:ext cx="4177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Mr. MEGNAFI Hicham  (ESSA-Tlemcen)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604340" y="491334"/>
            <a:ext cx="10972800" cy="10668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fr-FR" sz="2800" b="1" dirty="0" smtClean="0">
                <a:solidFill>
                  <a:schemeClr val="tx2"/>
                </a:solidFill>
              </a:rPr>
              <a:t>Travaux pratique N°2 </a:t>
            </a:r>
            <a:endParaRPr lang="fr-FR" sz="2800" b="1" dirty="0">
              <a:solidFill>
                <a:schemeClr val="tx2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72440" y="2126207"/>
            <a:ext cx="11201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 smtClean="0">
                <a:solidFill>
                  <a:schemeClr val="tx2"/>
                </a:solidFill>
              </a:rPr>
              <a:t>Ce programme doit permettre de faire </a:t>
            </a:r>
            <a:r>
              <a:rPr lang="fr-FR" sz="2400" dirty="0" smtClean="0">
                <a:solidFill>
                  <a:srgbClr val="FF0000"/>
                </a:solidFill>
              </a:rPr>
              <a:t>clignoter une DEL </a:t>
            </a:r>
            <a:r>
              <a:rPr lang="fr-FR" sz="2400" dirty="0" smtClean="0">
                <a:solidFill>
                  <a:schemeClr val="tx2"/>
                </a:solidFill>
              </a:rPr>
              <a:t>connectée sur la broche </a:t>
            </a:r>
            <a:r>
              <a:rPr lang="fr-FR" sz="2400" dirty="0" smtClean="0">
                <a:solidFill>
                  <a:srgbClr val="FF0000"/>
                </a:solidFill>
              </a:rPr>
              <a:t>numérique n°10</a:t>
            </a:r>
            <a:r>
              <a:rPr lang="fr-FR" sz="2400" dirty="0" smtClean="0">
                <a:solidFill>
                  <a:schemeClr val="tx2"/>
                </a:solidFill>
              </a:rPr>
              <a:t>. Elle doit restée allumée pendant </a:t>
            </a:r>
            <a:r>
              <a:rPr lang="fr-FR" sz="2400" dirty="0" smtClean="0">
                <a:solidFill>
                  <a:srgbClr val="FF0000"/>
                </a:solidFill>
              </a:rPr>
              <a:t>4 s</a:t>
            </a:r>
            <a:r>
              <a:rPr lang="fr-FR" sz="2400" dirty="0" smtClean="0">
                <a:solidFill>
                  <a:schemeClr val="tx2"/>
                </a:solidFill>
              </a:rPr>
              <a:t> et éteinte pendant </a:t>
            </a:r>
            <a:r>
              <a:rPr lang="fr-FR" sz="2400" dirty="0" smtClean="0">
                <a:solidFill>
                  <a:srgbClr val="FF0000"/>
                </a:solidFill>
              </a:rPr>
              <a:t>1 s</a:t>
            </a:r>
            <a:r>
              <a:rPr lang="fr-FR" sz="2400" dirty="0" smtClean="0">
                <a:solidFill>
                  <a:schemeClr val="tx2"/>
                </a:solidFill>
              </a:rPr>
              <a:t>.</a:t>
            </a:r>
          </a:p>
          <a:p>
            <a:pPr fontAlgn="base"/>
            <a:endParaRPr lang="fr-FR" sz="24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fontAlgn="base"/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Matériel nécessaire :</a:t>
            </a:r>
          </a:p>
          <a:p>
            <a:pPr fontAlgn="base"/>
            <a:endParaRPr lang="fr-FR" sz="24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365125" fontAlgn="base">
              <a:tabLst>
                <a:tab pos="274638" algn="l"/>
              </a:tabLst>
            </a:pPr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 </a:t>
            </a:r>
            <a:r>
              <a:rPr lang="fr-FR" sz="2400" dirty="0" smtClean="0">
                <a:solidFill>
                  <a:schemeClr val="tx2"/>
                </a:solidFill>
              </a:rPr>
              <a:t>Une</a:t>
            </a:r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LED</a:t>
            </a:r>
          </a:p>
          <a:p>
            <a:pPr marL="365125" fontAlgn="base">
              <a:tabLst>
                <a:tab pos="274638" algn="l"/>
              </a:tabLst>
            </a:pPr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 </a:t>
            </a:r>
            <a:r>
              <a:rPr lang="fr-FR" sz="2400" dirty="0" smtClean="0">
                <a:solidFill>
                  <a:schemeClr val="tx2"/>
                </a:solidFill>
              </a:rPr>
              <a:t>Une</a:t>
            </a:r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résistance 220 Ohms</a:t>
            </a:r>
          </a:p>
          <a:p>
            <a:pPr marL="365125" fontAlgn="base">
              <a:tabLst>
                <a:tab pos="274638" algn="l"/>
              </a:tabLst>
            </a:pPr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 Plusieurs câbles</a:t>
            </a:r>
          </a:p>
          <a:p>
            <a:pPr marL="365125" fontAlgn="base">
              <a:tabLst>
                <a:tab pos="274638" algn="l"/>
              </a:tabLst>
            </a:pPr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 Une carte </a:t>
            </a:r>
            <a:r>
              <a:rPr lang="fr-FR" sz="24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Arduino</a:t>
            </a:r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fr-FR" sz="24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Mega</a:t>
            </a:r>
            <a:endParaRPr lang="fr-FR" sz="24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365125" fontAlgn="base">
              <a:tabLst>
                <a:tab pos="274638" algn="l"/>
              </a:tabLst>
            </a:pPr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 Une </a:t>
            </a:r>
            <a:r>
              <a:rPr lang="fr-FR" sz="24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breadboard</a:t>
            </a:r>
            <a:endParaRPr lang="fr-FR" sz="24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609600" y="1264920"/>
            <a:ext cx="10972800" cy="1066800"/>
          </a:xfrm>
        </p:spPr>
        <p:txBody>
          <a:bodyPr rtlCol="0">
            <a:normAutofit/>
          </a:bodyPr>
          <a:lstStyle/>
          <a:p>
            <a:pPr lvl="1" rtl="0"/>
            <a:r>
              <a:rPr lang="fr-FR" sz="2800" b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Application </a:t>
            </a:r>
            <a:r>
              <a:rPr lang="fr-FR" sz="2800" b="1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N°l</a:t>
            </a:r>
            <a:r>
              <a:rPr lang="fr-FR" sz="2800" b="1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: </a:t>
            </a:r>
            <a:r>
              <a:rPr lang="fr-FR" sz="2800" b="1" kern="1200" dirty="0">
                <a:solidFill>
                  <a:schemeClr val="tx2"/>
                </a:solidFill>
              </a:rPr>
              <a:t>Clignotement d’une LED</a:t>
            </a:r>
            <a:endParaRPr lang="fr-FR" sz="2800" b="1" kern="12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46283" y="3037523"/>
            <a:ext cx="303847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45330" y="4374833"/>
            <a:ext cx="302895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10089" y="5487353"/>
            <a:ext cx="2987991" cy="1263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957185" y="3020378"/>
            <a:ext cx="371475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69568" y="5192078"/>
            <a:ext cx="3597592" cy="1468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514341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fr-FR" noProof="0" smtClean="0"/>
              <a:pPr rtl="0"/>
              <a:t>3</a:t>
            </a:fld>
            <a:endParaRPr lang="fr-FR" noProof="0"/>
          </a:p>
        </p:txBody>
      </p:sp>
      <p:sp>
        <p:nvSpPr>
          <p:cNvPr id="9" name="ZoneTexte 8"/>
          <p:cNvSpPr txBox="1"/>
          <p:nvPr/>
        </p:nvSpPr>
        <p:spPr>
          <a:xfrm>
            <a:off x="7126012" y="551792"/>
            <a:ext cx="4177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Mr. MEGNAFI Hicham  (ESSA-Tlemcen)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604340" y="491334"/>
            <a:ext cx="10972800" cy="10668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fr-FR" sz="2800" b="1" dirty="0" smtClean="0">
                <a:solidFill>
                  <a:schemeClr val="tx2"/>
                </a:solidFill>
              </a:rPr>
              <a:t>Travaux pratique N°2 </a:t>
            </a:r>
            <a:endParaRPr lang="fr-FR" sz="2800" b="1" dirty="0">
              <a:solidFill>
                <a:schemeClr val="tx2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72440" y="1989047"/>
            <a:ext cx="1120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125" algn="just" fontAlgn="base"/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Réaliser le circuit de test</a:t>
            </a:r>
          </a:p>
        </p:txBody>
      </p:sp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609600" y="1264920"/>
            <a:ext cx="10972800" cy="1066800"/>
          </a:xfrm>
        </p:spPr>
        <p:txBody>
          <a:bodyPr rtlCol="0">
            <a:normAutofit/>
          </a:bodyPr>
          <a:lstStyle/>
          <a:p>
            <a:pPr lvl="1" rtl="0"/>
            <a:r>
              <a:rPr lang="fr-FR" sz="2800" b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Application </a:t>
            </a:r>
            <a:r>
              <a:rPr lang="fr-FR" sz="2800" b="1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N°l</a:t>
            </a:r>
            <a:r>
              <a:rPr lang="fr-FR" sz="2800" b="1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: </a:t>
            </a:r>
            <a:r>
              <a:rPr lang="fr-FR" sz="2800" b="1" kern="1200" dirty="0">
                <a:solidFill>
                  <a:schemeClr val="tx2"/>
                </a:solidFill>
              </a:rPr>
              <a:t>Clignotement d’une LED</a:t>
            </a:r>
            <a:endParaRPr lang="fr-FR" sz="2800" b="1" kern="12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16443" y="2627949"/>
            <a:ext cx="2428875" cy="3330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84444" y="2197418"/>
            <a:ext cx="6424917" cy="395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7494243" y="6200894"/>
            <a:ext cx="1226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 smtClean="0">
                <a:solidFill>
                  <a:schemeClr val="tx2"/>
                </a:solidFill>
              </a:rPr>
              <a:t>breadbord</a:t>
            </a:r>
            <a:r>
              <a:rPr lang="fr-FR" dirty="0" smtClean="0">
                <a:solidFill>
                  <a:schemeClr val="tx2"/>
                </a:solidFill>
              </a:rPr>
              <a:t> </a:t>
            </a:r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2145003" y="6200894"/>
            <a:ext cx="22167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Schéma électronique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514341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fr-FR" noProof="0" smtClean="0"/>
              <a:pPr rtl="0"/>
              <a:t>4</a:t>
            </a:fld>
            <a:endParaRPr lang="fr-FR" noProof="0"/>
          </a:p>
        </p:txBody>
      </p:sp>
      <p:sp>
        <p:nvSpPr>
          <p:cNvPr id="9" name="ZoneTexte 8"/>
          <p:cNvSpPr txBox="1"/>
          <p:nvPr/>
        </p:nvSpPr>
        <p:spPr>
          <a:xfrm>
            <a:off x="7126012" y="551792"/>
            <a:ext cx="4177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Mr. MEGNAFI Hicham  (ESSA-Tlemcen)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604340" y="491334"/>
            <a:ext cx="10972800" cy="10668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fr-FR" sz="2800" b="1" dirty="0" smtClean="0">
                <a:solidFill>
                  <a:schemeClr val="tx2"/>
                </a:solidFill>
              </a:rPr>
              <a:t>Travaux pratique N°2 </a:t>
            </a:r>
            <a:endParaRPr lang="fr-FR" sz="2800" b="1" dirty="0">
              <a:solidFill>
                <a:schemeClr val="tx2"/>
              </a:solidFill>
            </a:endParaRPr>
          </a:p>
        </p:txBody>
      </p:sp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609600" y="1264920"/>
            <a:ext cx="10972800" cy="640080"/>
          </a:xfrm>
        </p:spPr>
        <p:txBody>
          <a:bodyPr rtlCol="0">
            <a:normAutofit/>
          </a:bodyPr>
          <a:lstStyle/>
          <a:p>
            <a:pPr lvl="1" rtl="0"/>
            <a:r>
              <a:rPr lang="fr-FR" sz="2800" b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Application N°1 </a:t>
            </a:r>
            <a:r>
              <a:rPr lang="fr-FR" sz="2800" b="1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: </a:t>
            </a:r>
            <a:r>
              <a:rPr lang="fr-FR" sz="2800" b="1" kern="1200" dirty="0">
                <a:solidFill>
                  <a:schemeClr val="tx2"/>
                </a:solidFill>
              </a:rPr>
              <a:t>Clignotement d’une LED</a:t>
            </a:r>
            <a:endParaRPr lang="fr-FR" sz="2800" b="1" kern="12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811954" y="1894399"/>
            <a:ext cx="915924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err="1" smtClean="0"/>
              <a:t>int</a:t>
            </a:r>
            <a:r>
              <a:rPr lang="fr-FR" dirty="0" smtClean="0"/>
              <a:t> </a:t>
            </a:r>
            <a:r>
              <a:rPr lang="fr-FR" dirty="0" err="1" smtClean="0"/>
              <a:t>PIN_LED_Rouge</a:t>
            </a:r>
            <a:r>
              <a:rPr lang="fr-FR" dirty="0" smtClean="0"/>
              <a:t>= 10 ;</a:t>
            </a:r>
          </a:p>
          <a:p>
            <a:r>
              <a:rPr lang="fr-FR" dirty="0" smtClean="0"/>
              <a:t>Int count =0;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 smtClean="0">
                <a:solidFill>
                  <a:srgbClr val="CC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altLang="en-US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 smtClean="0">
                <a:solidFill>
                  <a:srgbClr val="CC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setup</a:t>
            </a:r>
            <a:r>
              <a:rPr lang="en-US" altLang="en-US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  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dirty="0" err="1" smtClean="0">
                <a:solidFill>
                  <a:srgbClr val="CC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pinMode</a:t>
            </a:r>
            <a:r>
              <a:rPr lang="en-US" altLang="en-US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fr-FR" dirty="0" err="1" smtClean="0"/>
              <a:t>PIN_LED_Rouge</a:t>
            </a:r>
            <a:r>
              <a:rPr lang="en-US" altLang="en-US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altLang="en-US" dirty="0" smtClean="0">
                <a:solidFill>
                  <a:srgbClr val="0066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OUTPUT</a:t>
            </a:r>
            <a:r>
              <a:rPr lang="en-US" altLang="en-US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dirty="0" err="1" smtClean="0">
                <a:solidFill>
                  <a:srgbClr val="CC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Serial.begin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(9600); </a:t>
            </a:r>
            <a:r>
              <a:rPr lang="en-US" altLang="en-US" dirty="0" smtClean="0">
                <a:solidFill>
                  <a:srgbClr val="7E7E7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communications à 9600 baud (char /second)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 smtClean="0">
                <a:solidFill>
                  <a:srgbClr val="CC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altLang="en-US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 smtClean="0">
                <a:solidFill>
                  <a:srgbClr val="CC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loop</a:t>
            </a:r>
            <a:r>
              <a:rPr lang="en-US" altLang="en-US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dirty="0" err="1" smtClean="0">
                <a:solidFill>
                  <a:srgbClr val="CC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digitalWrite</a:t>
            </a:r>
            <a:r>
              <a:rPr lang="en-US" altLang="en-US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fr-FR" dirty="0" err="1" smtClean="0"/>
              <a:t>PIN_LED_Rouge</a:t>
            </a:r>
            <a:r>
              <a:rPr lang="en-US" altLang="en-US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altLang="en-US" dirty="0" smtClean="0">
                <a:solidFill>
                  <a:srgbClr val="0066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HIGH</a:t>
            </a:r>
            <a:r>
              <a:rPr lang="en-US" altLang="en-US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 smtClean="0">
                <a:solidFill>
                  <a:srgbClr val="CC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delay</a:t>
            </a:r>
            <a:r>
              <a:rPr lang="en-US" altLang="en-US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(4000);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 smtClean="0">
                <a:solidFill>
                  <a:srgbClr val="CC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altLang="en-US" dirty="0" err="1" smtClean="0">
                <a:solidFill>
                  <a:srgbClr val="CC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digitalWrite</a:t>
            </a:r>
            <a:r>
              <a:rPr lang="en-US" altLang="en-US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fr-FR" dirty="0" err="1" smtClean="0"/>
              <a:t>PIN_LED_Rouge</a:t>
            </a:r>
            <a:r>
              <a:rPr lang="en-US" altLang="en-US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altLang="en-US" dirty="0" smtClean="0">
                <a:solidFill>
                  <a:srgbClr val="0066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LOW</a:t>
            </a:r>
            <a:r>
              <a:rPr lang="en-US" altLang="en-US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 smtClean="0">
                <a:solidFill>
                  <a:srgbClr val="CC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delay</a:t>
            </a:r>
            <a:r>
              <a:rPr lang="en-US" altLang="en-US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(1000); </a:t>
            </a:r>
          </a:p>
          <a:p>
            <a:r>
              <a:rPr lang="en-US" altLang="en-US" dirty="0" smtClean="0">
                <a:solidFill>
                  <a:srgbClr val="CC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altLang="en-US" dirty="0" err="1" smtClean="0">
                <a:solidFill>
                  <a:srgbClr val="CC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Serial.print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("Count is ");</a:t>
            </a:r>
          </a:p>
          <a:p>
            <a:r>
              <a:rPr lang="en-US" altLang="en-US" dirty="0" smtClean="0">
                <a:solidFill>
                  <a:srgbClr val="CC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dirty="0" err="1" smtClean="0">
                <a:solidFill>
                  <a:srgbClr val="CC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Serial.println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(count); </a:t>
            </a:r>
            <a:endParaRPr lang="en-US" altLang="en-US" dirty="0" smtClean="0">
              <a:solidFill>
                <a:srgbClr val="7E7E7E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count++;</a:t>
            </a:r>
            <a:endParaRPr lang="en-US" altLang="en-US" dirty="0" smtClean="0">
              <a:solidFill>
                <a:srgbClr val="7E7E7E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  <a:endParaRPr lang="en-US" alt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4341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fr-FR" noProof="0" smtClean="0"/>
              <a:pPr rtl="0"/>
              <a:t>5</a:t>
            </a:fld>
            <a:endParaRPr lang="fr-FR" noProof="0"/>
          </a:p>
        </p:txBody>
      </p:sp>
      <p:sp>
        <p:nvSpPr>
          <p:cNvPr id="9" name="ZoneTexte 8"/>
          <p:cNvSpPr txBox="1"/>
          <p:nvPr/>
        </p:nvSpPr>
        <p:spPr>
          <a:xfrm>
            <a:off x="7126012" y="551792"/>
            <a:ext cx="4177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Mr. MEGNAFI Hicham  (ESSA-Tlemcen)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604340" y="491334"/>
            <a:ext cx="10972800" cy="10668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fr-FR" sz="2800" b="1" dirty="0" smtClean="0">
                <a:solidFill>
                  <a:schemeClr val="tx2"/>
                </a:solidFill>
              </a:rPr>
              <a:t>Travaux pratique N°2 </a:t>
            </a:r>
            <a:endParaRPr lang="fr-FR" sz="2800" b="1" dirty="0">
              <a:solidFill>
                <a:schemeClr val="tx2"/>
              </a:solidFill>
            </a:endParaRPr>
          </a:p>
        </p:txBody>
      </p:sp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609600" y="1264920"/>
            <a:ext cx="10972800" cy="640080"/>
          </a:xfrm>
        </p:spPr>
        <p:txBody>
          <a:bodyPr rtlCol="0">
            <a:normAutofit/>
          </a:bodyPr>
          <a:lstStyle/>
          <a:p>
            <a:pPr lvl="1" rtl="0"/>
            <a:r>
              <a:rPr lang="fr-FR" sz="2800" b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Application N°2 </a:t>
            </a:r>
            <a:r>
              <a:rPr lang="fr-FR" sz="2800" b="1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: </a:t>
            </a:r>
            <a:r>
              <a:rPr lang="fr-FR" sz="2800" b="1" kern="1200" dirty="0" smtClean="0">
                <a:solidFill>
                  <a:schemeClr val="tx2"/>
                </a:solidFill>
              </a:rPr>
              <a:t>Variation de l’intensité de la LED</a:t>
            </a:r>
            <a:endParaRPr lang="fr-FR" sz="2800" b="1" kern="12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992" y="2145767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smtClean="0"/>
              <a:t>#</a:t>
            </a:r>
            <a:r>
              <a:rPr lang="fr-FR" dirty="0" err="1" smtClean="0"/>
              <a:t>define</a:t>
            </a:r>
            <a:r>
              <a:rPr lang="fr-FR" dirty="0" smtClean="0"/>
              <a:t> PIN_LED_Rouge1  10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// Définition d'une constante.</a:t>
            </a:r>
          </a:p>
          <a:p>
            <a:endParaRPr lang="fr-FR" dirty="0" smtClean="0"/>
          </a:p>
          <a:p>
            <a:r>
              <a:rPr lang="fr-FR" dirty="0" err="1" smtClean="0"/>
              <a:t>int</a:t>
            </a:r>
            <a:r>
              <a:rPr lang="fr-FR" dirty="0" smtClean="0"/>
              <a:t> </a:t>
            </a:r>
            <a:r>
              <a:rPr lang="fr-FR" dirty="0" err="1" smtClean="0"/>
              <a:t>Intensite_LED</a:t>
            </a:r>
            <a:r>
              <a:rPr lang="fr-FR" dirty="0" smtClean="0"/>
              <a:t> = 0;   </a:t>
            </a:r>
            <a:r>
              <a:rPr lang="fr-FR" dirty="0" smtClean="0">
                <a:solidFill>
                  <a:srgbClr val="FF0000"/>
                </a:solidFill>
              </a:rPr>
              <a:t>// Intensité de la LED</a:t>
            </a:r>
          </a:p>
          <a:p>
            <a:endParaRPr lang="fr-FR" dirty="0" smtClean="0">
              <a:solidFill>
                <a:srgbClr val="FF0000"/>
              </a:solidFill>
            </a:endParaRPr>
          </a:p>
          <a:p>
            <a:r>
              <a:rPr lang="fr-FR" dirty="0" err="1" smtClean="0"/>
              <a:t>int</a:t>
            </a:r>
            <a:r>
              <a:rPr lang="fr-FR" dirty="0" smtClean="0"/>
              <a:t> </a:t>
            </a:r>
            <a:r>
              <a:rPr lang="fr-FR" dirty="0" err="1" smtClean="0"/>
              <a:t>Quantite_de_variation</a:t>
            </a:r>
            <a:r>
              <a:rPr lang="fr-FR" dirty="0" smtClean="0"/>
              <a:t>= 1;  </a:t>
            </a:r>
            <a:endParaRPr lang="fr-FR" dirty="0" smtClean="0">
              <a:solidFill>
                <a:srgbClr val="FF0000"/>
              </a:solidFill>
            </a:endParaRPr>
          </a:p>
          <a:p>
            <a:r>
              <a:rPr lang="fr-FR" dirty="0" smtClean="0">
                <a:solidFill>
                  <a:srgbClr val="FF0000"/>
                </a:solidFill>
              </a:rPr>
              <a:t>// Quantité de variation de l'intensité</a:t>
            </a:r>
          </a:p>
          <a:p>
            <a:endParaRPr lang="fr-FR" dirty="0" smtClean="0"/>
          </a:p>
          <a:p>
            <a:r>
              <a:rPr lang="fr-FR" dirty="0" err="1" smtClean="0"/>
              <a:t>void</a:t>
            </a:r>
            <a:r>
              <a:rPr lang="fr-FR" dirty="0" smtClean="0"/>
              <a:t> setup()  {</a:t>
            </a:r>
          </a:p>
          <a:p>
            <a:endParaRPr lang="fr-FR" dirty="0" smtClean="0"/>
          </a:p>
          <a:p>
            <a:r>
              <a:rPr lang="fr-FR" dirty="0" smtClean="0">
                <a:solidFill>
                  <a:srgbClr val="FF0000"/>
                </a:solidFill>
              </a:rPr>
              <a:t>// Initialise le PIN digital </a:t>
            </a:r>
            <a:r>
              <a:rPr lang="fr-FR" dirty="0" err="1" smtClean="0">
                <a:solidFill>
                  <a:srgbClr val="FF0000"/>
                </a:solidFill>
              </a:rPr>
              <a:t>pinA</a:t>
            </a:r>
            <a:r>
              <a:rPr lang="fr-FR" dirty="0" smtClean="0">
                <a:solidFill>
                  <a:srgbClr val="FF0000"/>
                </a:solidFill>
              </a:rPr>
              <a:t> comme OUTPUT</a:t>
            </a:r>
          </a:p>
          <a:p>
            <a:r>
              <a:rPr lang="fr-FR" dirty="0" err="1" smtClean="0"/>
              <a:t>pinMode</a:t>
            </a:r>
            <a:r>
              <a:rPr lang="fr-FR" dirty="0" smtClean="0"/>
              <a:t>(PIN_LED_Rouge1 , OUTPUT);</a:t>
            </a:r>
          </a:p>
          <a:p>
            <a:endParaRPr lang="fr-FR" dirty="0" smtClean="0"/>
          </a:p>
          <a:p>
            <a:r>
              <a:rPr lang="fr-FR" dirty="0" smtClean="0"/>
              <a:t>}</a:t>
            </a:r>
          </a:p>
          <a:p>
            <a:endParaRPr lang="fr-FR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4824246" y="2152330"/>
            <a:ext cx="796158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err="1" smtClean="0"/>
              <a:t>void</a:t>
            </a:r>
            <a:r>
              <a:rPr lang="fr-FR" dirty="0" smtClean="0"/>
              <a:t> </a:t>
            </a:r>
            <a:r>
              <a:rPr lang="fr-FR" dirty="0" err="1" smtClean="0"/>
              <a:t>loop</a:t>
            </a:r>
            <a:r>
              <a:rPr lang="fr-FR" dirty="0" smtClean="0"/>
              <a:t>()  {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// Etablit l'intensité de la LED connectée à la PIN </a:t>
            </a:r>
            <a:r>
              <a:rPr lang="fr-FR" dirty="0" err="1" smtClean="0">
                <a:solidFill>
                  <a:srgbClr val="FF0000"/>
                </a:solidFill>
              </a:rPr>
              <a:t>pinA</a:t>
            </a:r>
            <a:endParaRPr lang="fr-FR" dirty="0" smtClean="0">
              <a:solidFill>
                <a:srgbClr val="FF0000"/>
              </a:solidFill>
            </a:endParaRPr>
          </a:p>
          <a:p>
            <a:r>
              <a:rPr lang="fr-FR" dirty="0" err="1" smtClean="0"/>
              <a:t>analogWrite</a:t>
            </a:r>
            <a:r>
              <a:rPr lang="fr-FR" dirty="0" smtClean="0"/>
              <a:t>(PIN_LED_Rouge1 , </a:t>
            </a:r>
            <a:r>
              <a:rPr lang="fr-FR" dirty="0" err="1" smtClean="0"/>
              <a:t>Intensite_LED</a:t>
            </a:r>
            <a:r>
              <a:rPr lang="fr-FR" dirty="0" smtClean="0"/>
              <a:t>);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// Change l'intensité de la LED</a:t>
            </a:r>
          </a:p>
          <a:p>
            <a:r>
              <a:rPr lang="fr-FR" dirty="0" err="1" smtClean="0"/>
              <a:t>Intensite_LED</a:t>
            </a:r>
            <a:r>
              <a:rPr lang="fr-FR" dirty="0" smtClean="0"/>
              <a:t> = </a:t>
            </a:r>
            <a:r>
              <a:rPr lang="fr-FR" dirty="0" err="1" smtClean="0"/>
              <a:t>Intensite_LED</a:t>
            </a:r>
            <a:r>
              <a:rPr lang="fr-FR" dirty="0" smtClean="0"/>
              <a:t> + </a:t>
            </a:r>
            <a:r>
              <a:rPr lang="fr-FR" dirty="0" err="1" smtClean="0"/>
              <a:t>Quantite_de_variation</a:t>
            </a:r>
            <a:r>
              <a:rPr lang="fr-FR" dirty="0" smtClean="0"/>
              <a:t>;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// Si on atteint une </a:t>
            </a:r>
            <a:r>
              <a:rPr lang="fr-FR" dirty="0" err="1" smtClean="0">
                <a:solidFill>
                  <a:srgbClr val="FF0000"/>
                </a:solidFill>
              </a:rPr>
              <a:t>extreme</a:t>
            </a:r>
            <a:r>
              <a:rPr lang="fr-FR" dirty="0" smtClean="0">
                <a:solidFill>
                  <a:srgbClr val="FF0000"/>
                </a:solidFill>
              </a:rPr>
              <a:t>, change le sens de variation d'intensité</a:t>
            </a:r>
          </a:p>
          <a:p>
            <a:r>
              <a:rPr lang="fr-FR" dirty="0" smtClean="0"/>
              <a:t>if (</a:t>
            </a:r>
            <a:r>
              <a:rPr lang="fr-FR" dirty="0" err="1" smtClean="0"/>
              <a:t>Intensite_LED</a:t>
            </a:r>
            <a:r>
              <a:rPr lang="fr-FR" dirty="0" smtClean="0"/>
              <a:t> == 0 || </a:t>
            </a:r>
            <a:r>
              <a:rPr lang="fr-FR" dirty="0" err="1" smtClean="0"/>
              <a:t>Intensite_LED</a:t>
            </a:r>
            <a:r>
              <a:rPr lang="fr-FR" dirty="0" smtClean="0"/>
              <a:t> == 255) {</a:t>
            </a:r>
          </a:p>
          <a:p>
            <a:r>
              <a:rPr lang="fr-FR" dirty="0" smtClean="0"/>
              <a:t>   </a:t>
            </a:r>
            <a:r>
              <a:rPr lang="fr-FR" dirty="0" err="1" smtClean="0"/>
              <a:t>Quantite_de_variation</a:t>
            </a:r>
            <a:r>
              <a:rPr lang="fr-FR" dirty="0" smtClean="0"/>
              <a:t> = -</a:t>
            </a:r>
            <a:r>
              <a:rPr lang="fr-FR" dirty="0" err="1" smtClean="0"/>
              <a:t>Quantite_de_variation</a:t>
            </a:r>
            <a:r>
              <a:rPr lang="fr-FR" dirty="0" smtClean="0"/>
              <a:t>;</a:t>
            </a:r>
          </a:p>
          <a:p>
            <a:r>
              <a:rPr lang="fr-FR" dirty="0" smtClean="0"/>
              <a:t>   </a:t>
            </a:r>
            <a:r>
              <a:rPr lang="fr-FR" dirty="0" smtClean="0">
                <a:solidFill>
                  <a:srgbClr val="FF0000"/>
                </a:solidFill>
              </a:rPr>
              <a:t>// Si l'intensité est à son minimum, éteint la LED et attend un petit moment</a:t>
            </a:r>
          </a:p>
          <a:p>
            <a:r>
              <a:rPr lang="fr-FR" dirty="0" smtClean="0"/>
              <a:t>   if (</a:t>
            </a:r>
            <a:r>
              <a:rPr lang="fr-FR" dirty="0" err="1" smtClean="0"/>
              <a:t>Intensite_LED</a:t>
            </a:r>
            <a:r>
              <a:rPr lang="fr-FR" dirty="0" smtClean="0"/>
              <a:t> == 0) {</a:t>
            </a:r>
          </a:p>
          <a:p>
            <a:r>
              <a:rPr lang="fr-FR" dirty="0" smtClean="0"/>
              <a:t>      </a:t>
            </a:r>
            <a:r>
              <a:rPr lang="fr-FR" dirty="0" err="1" smtClean="0"/>
              <a:t>digitalWrite</a:t>
            </a:r>
            <a:r>
              <a:rPr lang="fr-FR" dirty="0" smtClean="0"/>
              <a:t>(PIN_LED_Rouge1 , LOW);</a:t>
            </a:r>
          </a:p>
          <a:p>
            <a:r>
              <a:rPr lang="fr-FR" dirty="0" smtClean="0"/>
              <a:t>      </a:t>
            </a:r>
            <a:r>
              <a:rPr lang="fr-FR" dirty="0" err="1" smtClean="0"/>
              <a:t>delay</a:t>
            </a:r>
            <a:r>
              <a:rPr lang="fr-FR" dirty="0" smtClean="0"/>
              <a:t>(500);</a:t>
            </a:r>
          </a:p>
          <a:p>
            <a:r>
              <a:rPr lang="fr-FR" dirty="0" smtClean="0"/>
              <a:t>      }</a:t>
            </a:r>
          </a:p>
          <a:p>
            <a:r>
              <a:rPr lang="fr-FR" dirty="0" smtClean="0"/>
              <a:t>   }</a:t>
            </a:r>
          </a:p>
          <a:p>
            <a:r>
              <a:rPr lang="fr-FR" dirty="0" err="1" smtClean="0"/>
              <a:t>delay</a:t>
            </a:r>
            <a:r>
              <a:rPr lang="fr-FR" dirty="0" smtClean="0"/>
              <a:t>(10);</a:t>
            </a:r>
          </a:p>
          <a:p>
            <a:r>
              <a:rPr lang="fr-FR" dirty="0" smtClean="0"/>
              <a:t>}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514341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fr-FR" noProof="0" smtClean="0"/>
              <a:pPr rtl="0"/>
              <a:t>6</a:t>
            </a:fld>
            <a:endParaRPr lang="fr-FR" noProof="0"/>
          </a:p>
        </p:txBody>
      </p:sp>
      <p:sp>
        <p:nvSpPr>
          <p:cNvPr id="9" name="ZoneTexte 8"/>
          <p:cNvSpPr txBox="1"/>
          <p:nvPr/>
        </p:nvSpPr>
        <p:spPr>
          <a:xfrm>
            <a:off x="7126012" y="551792"/>
            <a:ext cx="4177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Mr. MEGNAFI Hicham  (ESSA-Tlemcen)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604340" y="491334"/>
            <a:ext cx="10972800" cy="10668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fr-FR" sz="2800" b="1" dirty="0" smtClean="0">
                <a:solidFill>
                  <a:schemeClr val="tx2"/>
                </a:solidFill>
              </a:rPr>
              <a:t>Travaux pratique N°2 </a:t>
            </a:r>
            <a:endParaRPr lang="fr-FR" sz="2800" b="1" dirty="0">
              <a:solidFill>
                <a:schemeClr val="tx2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72440" y="2126207"/>
            <a:ext cx="11201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Ce programme doit permettre d’allumer une </a:t>
            </a:r>
            <a:r>
              <a:rPr lang="fr-FR" sz="24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LED connectée sur la broche numérique n°10 </a:t>
            </a:r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lorsqu’un </a:t>
            </a:r>
            <a:r>
              <a:rPr lang="fr-FR" sz="24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bouton poussoir</a:t>
            </a:r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connecté sur la broche numérique n°</a:t>
            </a:r>
            <a:r>
              <a:rPr lang="fr-FR" sz="24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12</a:t>
            </a:r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fr-FR" sz="24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est appuyé</a:t>
            </a:r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algn="just"/>
            <a:endParaRPr lang="fr-FR" sz="24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fontAlgn="base"/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Matériel nécessaire :</a:t>
            </a:r>
          </a:p>
          <a:p>
            <a:pPr fontAlgn="base"/>
            <a:endParaRPr lang="fr-FR" sz="24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365125" fontAlgn="base">
              <a:tabLst>
                <a:tab pos="274638" algn="l"/>
              </a:tabLst>
            </a:pPr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 </a:t>
            </a:r>
            <a:r>
              <a:rPr lang="fr-FR" sz="2400" dirty="0" smtClean="0">
                <a:solidFill>
                  <a:schemeClr val="tx2"/>
                </a:solidFill>
              </a:rPr>
              <a:t>Une</a:t>
            </a:r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LED</a:t>
            </a:r>
          </a:p>
          <a:p>
            <a:pPr marL="365125" fontAlgn="base">
              <a:tabLst>
                <a:tab pos="274638" algn="l"/>
              </a:tabLst>
            </a:pPr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 </a:t>
            </a:r>
            <a:r>
              <a:rPr lang="fr-FR" sz="2400" dirty="0" smtClean="0">
                <a:solidFill>
                  <a:schemeClr val="tx2"/>
                </a:solidFill>
              </a:rPr>
              <a:t>Une</a:t>
            </a:r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résistance </a:t>
            </a:r>
            <a:r>
              <a:rPr lang="fr-FR" sz="24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220 Ohms</a:t>
            </a:r>
          </a:p>
          <a:p>
            <a:pPr marL="365125" fontAlgn="base">
              <a:tabLst>
                <a:tab pos="274638" algn="l"/>
              </a:tabLst>
            </a:pPr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 Plusieurs câbles</a:t>
            </a:r>
          </a:p>
          <a:p>
            <a:pPr marL="365125" fontAlgn="base">
              <a:tabLst>
                <a:tab pos="274638" algn="l"/>
              </a:tabLst>
            </a:pPr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 Une carte </a:t>
            </a:r>
            <a:r>
              <a:rPr lang="fr-FR" sz="24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Arduino</a:t>
            </a:r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fr-FR" sz="24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Mega</a:t>
            </a:r>
            <a:endParaRPr lang="fr-FR" sz="24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365125" fontAlgn="base">
              <a:buFontTx/>
              <a:buChar char="-"/>
              <a:tabLst>
                <a:tab pos="274638" algn="l"/>
              </a:tabLst>
            </a:pPr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Une </a:t>
            </a:r>
            <a:r>
              <a:rPr lang="fr-FR" sz="24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breadboard</a:t>
            </a:r>
            <a:endParaRPr lang="fr-FR" sz="24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365125" fontAlgn="base">
              <a:buFontTx/>
              <a:buChar char="-"/>
              <a:tabLst>
                <a:tab pos="274638" algn="l"/>
              </a:tabLst>
            </a:pPr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Bouton poussoir</a:t>
            </a:r>
          </a:p>
          <a:p>
            <a:pPr marL="365125" fontAlgn="base">
              <a:buFontTx/>
              <a:buChar char="-"/>
              <a:tabLst>
                <a:tab pos="274638" algn="l"/>
              </a:tabLst>
            </a:pPr>
            <a:r>
              <a:rPr lang="fr-FR" sz="2400" dirty="0" smtClean="0">
                <a:solidFill>
                  <a:schemeClr val="tx2"/>
                </a:solidFill>
              </a:rPr>
              <a:t>Une résistance </a:t>
            </a:r>
            <a:r>
              <a:rPr lang="fr-FR" sz="2400" dirty="0" smtClean="0">
                <a:solidFill>
                  <a:srgbClr val="FF0000"/>
                </a:solidFill>
              </a:rPr>
              <a:t>1.5 K Ohms</a:t>
            </a:r>
            <a:endParaRPr lang="fr-FR" sz="2400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609600" y="1264920"/>
            <a:ext cx="10972800" cy="1066800"/>
          </a:xfrm>
        </p:spPr>
        <p:txBody>
          <a:bodyPr rtlCol="0">
            <a:normAutofit/>
          </a:bodyPr>
          <a:lstStyle/>
          <a:p>
            <a:pPr lvl="1" rtl="0"/>
            <a:r>
              <a:rPr lang="fr-FR" sz="2800" b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Application N°3 </a:t>
            </a:r>
            <a:r>
              <a:rPr lang="fr-FR" sz="2800" b="1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: </a:t>
            </a:r>
            <a:r>
              <a:rPr lang="fr-FR" sz="2800" b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</a:t>
            </a:r>
            <a:r>
              <a:rPr lang="fr-FR" sz="2800" b="1" kern="1200" dirty="0" smtClean="0">
                <a:solidFill>
                  <a:schemeClr val="tx2"/>
                </a:solidFill>
              </a:rPr>
              <a:t>ommandement  d'une LED par bouton poussoir</a:t>
            </a:r>
            <a:endParaRPr lang="fr-FR" sz="2800" b="1" kern="12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46283" y="3037523"/>
            <a:ext cx="303847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10089" y="5487353"/>
            <a:ext cx="1622697" cy="1263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57185" y="3020378"/>
            <a:ext cx="371475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969568" y="5192078"/>
            <a:ext cx="3597592" cy="1468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40391" y="5729945"/>
            <a:ext cx="9715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374853" y="4267529"/>
            <a:ext cx="142875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768905" y="4308421"/>
            <a:ext cx="1266825" cy="846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514341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fr-FR" noProof="0" smtClean="0"/>
              <a:pPr rtl="0"/>
              <a:t>7</a:t>
            </a:fld>
            <a:endParaRPr lang="fr-FR" noProof="0"/>
          </a:p>
        </p:txBody>
      </p:sp>
      <p:sp>
        <p:nvSpPr>
          <p:cNvPr id="9" name="ZoneTexte 8"/>
          <p:cNvSpPr txBox="1"/>
          <p:nvPr/>
        </p:nvSpPr>
        <p:spPr>
          <a:xfrm>
            <a:off x="7126012" y="551792"/>
            <a:ext cx="4177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Mr. MEGNAFI Hicham  (ESSA-Tlemcen)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604340" y="491334"/>
            <a:ext cx="10972800" cy="10668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fr-FR" sz="2800" b="1" dirty="0" smtClean="0">
                <a:solidFill>
                  <a:schemeClr val="tx2"/>
                </a:solidFill>
              </a:rPr>
              <a:t>Travaux pratique N°2 </a:t>
            </a:r>
            <a:endParaRPr lang="fr-FR" sz="2800" b="1" dirty="0">
              <a:solidFill>
                <a:schemeClr val="tx2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72440" y="2126207"/>
            <a:ext cx="1120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Fonctionnement d’une bouton poussoir</a:t>
            </a:r>
          </a:p>
          <a:p>
            <a:pPr algn="just"/>
            <a:endParaRPr lang="fr-FR" sz="24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609600" y="1264920"/>
            <a:ext cx="10972800" cy="1066800"/>
          </a:xfrm>
        </p:spPr>
        <p:txBody>
          <a:bodyPr rtlCol="0">
            <a:normAutofit/>
          </a:bodyPr>
          <a:lstStyle/>
          <a:p>
            <a:pPr lvl="1" rtl="0"/>
            <a:r>
              <a:rPr lang="fr-FR" sz="2800" b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Application N°3 </a:t>
            </a:r>
            <a:r>
              <a:rPr lang="fr-FR" sz="2800" b="1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: </a:t>
            </a:r>
            <a:r>
              <a:rPr lang="fr-FR" sz="2800" b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</a:t>
            </a:r>
            <a:r>
              <a:rPr lang="fr-FR" sz="2800" b="1" kern="1200" dirty="0" smtClean="0">
                <a:solidFill>
                  <a:schemeClr val="tx2"/>
                </a:solidFill>
              </a:rPr>
              <a:t>ommandement  d'une LED par bouton poussoir</a:t>
            </a:r>
            <a:endParaRPr lang="fr-FR" sz="2800" b="1" kern="12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24647" y="3005468"/>
            <a:ext cx="3339171" cy="29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9109" y="2999445"/>
            <a:ext cx="7298339" cy="310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514341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fr-FR" noProof="0" smtClean="0"/>
              <a:pPr rtl="0"/>
              <a:t>8</a:t>
            </a:fld>
            <a:endParaRPr lang="fr-FR" noProof="0"/>
          </a:p>
        </p:txBody>
      </p:sp>
      <p:sp>
        <p:nvSpPr>
          <p:cNvPr id="9" name="ZoneTexte 8"/>
          <p:cNvSpPr txBox="1"/>
          <p:nvPr/>
        </p:nvSpPr>
        <p:spPr>
          <a:xfrm>
            <a:off x="7126012" y="551792"/>
            <a:ext cx="4177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Mr. MEGNAFI Hicham  (ESSA-Tlemcen)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604340" y="491334"/>
            <a:ext cx="10972800" cy="10668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fr-FR" sz="2800" b="1" dirty="0" smtClean="0">
                <a:solidFill>
                  <a:schemeClr val="tx2"/>
                </a:solidFill>
              </a:rPr>
              <a:t>Travaux pratique N°2 </a:t>
            </a:r>
            <a:endParaRPr lang="fr-FR" sz="2800" b="1" dirty="0">
              <a:solidFill>
                <a:schemeClr val="tx2"/>
              </a:solidFill>
            </a:endParaRPr>
          </a:p>
        </p:txBody>
      </p:sp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609599" y="1264920"/>
            <a:ext cx="11324897" cy="1066800"/>
          </a:xfrm>
        </p:spPr>
        <p:txBody>
          <a:bodyPr rtlCol="0">
            <a:normAutofit/>
          </a:bodyPr>
          <a:lstStyle/>
          <a:p>
            <a:pPr lvl="1" rtl="0"/>
            <a:r>
              <a:rPr lang="fr-FR" sz="2800" b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Application N°3 </a:t>
            </a:r>
            <a:r>
              <a:rPr lang="fr-FR" sz="2800" b="1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: </a:t>
            </a:r>
            <a:r>
              <a:rPr lang="fr-FR" sz="2800" b="1" kern="1200" dirty="0">
                <a:solidFill>
                  <a:schemeClr val="tx2"/>
                </a:solidFill>
              </a:rPr>
              <a:t>C</a:t>
            </a:r>
            <a:r>
              <a:rPr lang="fr-FR" sz="2800" b="1" kern="1200" dirty="0" smtClean="0">
                <a:solidFill>
                  <a:schemeClr val="tx2"/>
                </a:solidFill>
              </a:rPr>
              <a:t>ommandement  d'une LED par bouton poussoir</a:t>
            </a:r>
            <a:endParaRPr lang="fr-FR" sz="2800" b="1" kern="12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96915" y="6200894"/>
            <a:ext cx="1226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 smtClean="0">
                <a:solidFill>
                  <a:schemeClr val="tx2"/>
                </a:solidFill>
              </a:rPr>
              <a:t>breadbord</a:t>
            </a:r>
            <a:r>
              <a:rPr lang="fr-FR" dirty="0" smtClean="0">
                <a:solidFill>
                  <a:schemeClr val="tx2"/>
                </a:solidFill>
              </a:rPr>
              <a:t> </a:t>
            </a:r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09248" y="2142699"/>
            <a:ext cx="6399213" cy="4208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514341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fr-FR" noProof="0" smtClean="0"/>
              <a:pPr rtl="0"/>
              <a:t>9</a:t>
            </a:fld>
            <a:endParaRPr lang="fr-FR" noProof="0"/>
          </a:p>
        </p:txBody>
      </p:sp>
      <p:sp>
        <p:nvSpPr>
          <p:cNvPr id="9" name="ZoneTexte 8"/>
          <p:cNvSpPr txBox="1"/>
          <p:nvPr/>
        </p:nvSpPr>
        <p:spPr>
          <a:xfrm>
            <a:off x="7126012" y="551792"/>
            <a:ext cx="4177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Mr. MEGNAFI Hicham  (ESSA-Tlemcen)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604340" y="491334"/>
            <a:ext cx="10972800" cy="10668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fr-FR" sz="2800" b="1" dirty="0" smtClean="0">
                <a:solidFill>
                  <a:schemeClr val="tx2"/>
                </a:solidFill>
              </a:rPr>
              <a:t>Travaux pratique N°2 </a:t>
            </a:r>
            <a:endParaRPr lang="fr-FR" sz="2800" b="1" dirty="0">
              <a:solidFill>
                <a:schemeClr val="tx2"/>
              </a:solidFill>
            </a:endParaRPr>
          </a:p>
        </p:txBody>
      </p:sp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609600" y="1264920"/>
            <a:ext cx="10972800" cy="640080"/>
          </a:xfrm>
        </p:spPr>
        <p:txBody>
          <a:bodyPr rtlCol="0">
            <a:normAutofit fontScale="90000"/>
          </a:bodyPr>
          <a:lstStyle/>
          <a:p>
            <a:pPr lvl="1" rtl="0"/>
            <a:r>
              <a:rPr lang="fr-FR" sz="2800" b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Application N°3 </a:t>
            </a:r>
            <a:r>
              <a:rPr lang="fr-FR" sz="2800" b="1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: </a:t>
            </a:r>
            <a:r>
              <a:rPr lang="fr-FR" sz="2800" b="1" kern="1200" dirty="0">
                <a:solidFill>
                  <a:schemeClr val="tx2"/>
                </a:solidFill>
              </a:rPr>
              <a:t>C</a:t>
            </a:r>
            <a:r>
              <a:rPr lang="fr-FR" sz="2800" b="1" kern="1200" dirty="0" smtClean="0">
                <a:solidFill>
                  <a:schemeClr val="tx2"/>
                </a:solidFill>
              </a:rPr>
              <a:t>ommandement  d'une LED par bouton poussoir</a:t>
            </a:r>
            <a:endParaRPr lang="fr-FR" sz="2800" b="1" kern="12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47080" y="1929815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600" dirty="0" err="1" smtClean="0"/>
              <a:t>int</a:t>
            </a:r>
            <a:r>
              <a:rPr lang="fr-FR" sz="1600" dirty="0" smtClean="0"/>
              <a:t> PIN_LED_Rouge1 = 8;</a:t>
            </a:r>
          </a:p>
          <a:p>
            <a:r>
              <a:rPr lang="fr-FR" sz="1600" dirty="0" err="1" smtClean="0"/>
              <a:t>int</a:t>
            </a:r>
            <a:r>
              <a:rPr lang="fr-FR" sz="1600" dirty="0" smtClean="0"/>
              <a:t> </a:t>
            </a:r>
            <a:r>
              <a:rPr lang="fr-FR" sz="1600" dirty="0" err="1" smtClean="0"/>
              <a:t>bouton_poussoir1</a:t>
            </a:r>
            <a:r>
              <a:rPr lang="fr-FR" sz="1600" dirty="0" smtClean="0"/>
              <a:t> = 5;</a:t>
            </a:r>
          </a:p>
          <a:p>
            <a:endParaRPr lang="fr-FR" sz="1600" dirty="0" smtClean="0"/>
          </a:p>
          <a:p>
            <a:r>
              <a:rPr lang="fr-FR" sz="1600" dirty="0" err="1" smtClean="0"/>
              <a:t>void</a:t>
            </a:r>
            <a:r>
              <a:rPr lang="fr-FR" sz="1600" dirty="0" smtClean="0"/>
              <a:t> setup() {</a:t>
            </a:r>
          </a:p>
          <a:p>
            <a:r>
              <a:rPr lang="fr-FR" sz="1600" dirty="0" smtClean="0"/>
              <a:t>  // put </a:t>
            </a:r>
            <a:r>
              <a:rPr lang="fr-FR" sz="1600" dirty="0" err="1" smtClean="0"/>
              <a:t>your</a:t>
            </a:r>
            <a:r>
              <a:rPr lang="fr-FR" sz="1600" dirty="0" smtClean="0"/>
              <a:t> setup code </a:t>
            </a:r>
            <a:r>
              <a:rPr lang="fr-FR" sz="1600" dirty="0" err="1" smtClean="0"/>
              <a:t>here</a:t>
            </a:r>
            <a:r>
              <a:rPr lang="fr-FR" sz="1600" dirty="0" smtClean="0"/>
              <a:t>, to </a:t>
            </a:r>
            <a:r>
              <a:rPr lang="fr-FR" sz="1600" dirty="0" err="1" smtClean="0"/>
              <a:t>run</a:t>
            </a:r>
            <a:r>
              <a:rPr lang="fr-FR" sz="1600" dirty="0" smtClean="0"/>
              <a:t> once:</a:t>
            </a:r>
          </a:p>
          <a:p>
            <a:r>
              <a:rPr lang="fr-FR" sz="1600" dirty="0" err="1" smtClean="0"/>
              <a:t>pinMode</a:t>
            </a:r>
            <a:r>
              <a:rPr lang="fr-FR" sz="1600" dirty="0" smtClean="0"/>
              <a:t>(PIN_LED_Rouge1, OUTPUT);</a:t>
            </a:r>
          </a:p>
          <a:p>
            <a:endParaRPr lang="fr-FR" sz="1600" dirty="0" smtClean="0"/>
          </a:p>
          <a:p>
            <a:r>
              <a:rPr lang="fr-FR" sz="1600" dirty="0" err="1" smtClean="0"/>
              <a:t>pinMode</a:t>
            </a:r>
            <a:r>
              <a:rPr lang="fr-FR" sz="1600" dirty="0" smtClean="0"/>
              <a:t>(</a:t>
            </a:r>
            <a:r>
              <a:rPr lang="fr-FR" sz="1600" dirty="0" err="1" smtClean="0"/>
              <a:t>bouton_poussoir1</a:t>
            </a:r>
            <a:r>
              <a:rPr lang="fr-FR" sz="1600" dirty="0" smtClean="0"/>
              <a:t>, INPUT);</a:t>
            </a:r>
          </a:p>
          <a:p>
            <a:endParaRPr lang="fr-FR" sz="1600" dirty="0" smtClean="0"/>
          </a:p>
          <a:p>
            <a:r>
              <a:rPr lang="fr-FR" sz="1600" dirty="0" smtClean="0"/>
              <a:t>}</a:t>
            </a:r>
          </a:p>
          <a:p>
            <a:r>
              <a:rPr lang="fr-FR" sz="1600" dirty="0" err="1" smtClean="0"/>
              <a:t>void</a:t>
            </a:r>
            <a:r>
              <a:rPr lang="fr-FR" sz="1600" dirty="0" smtClean="0"/>
              <a:t> </a:t>
            </a:r>
            <a:r>
              <a:rPr lang="fr-FR" sz="1600" dirty="0" err="1" smtClean="0"/>
              <a:t>loop</a:t>
            </a:r>
            <a:r>
              <a:rPr lang="fr-FR" sz="1600" dirty="0" smtClean="0"/>
              <a:t>() {</a:t>
            </a:r>
          </a:p>
          <a:p>
            <a:r>
              <a:rPr lang="fr-FR" sz="1600" dirty="0" smtClean="0"/>
              <a:t>  // put </a:t>
            </a:r>
            <a:r>
              <a:rPr lang="fr-FR" sz="1600" dirty="0" err="1" smtClean="0"/>
              <a:t>your</a:t>
            </a:r>
            <a:r>
              <a:rPr lang="fr-FR" sz="1600" dirty="0" smtClean="0"/>
              <a:t> main code </a:t>
            </a:r>
            <a:r>
              <a:rPr lang="fr-FR" sz="1600" dirty="0" err="1" smtClean="0"/>
              <a:t>here</a:t>
            </a:r>
            <a:r>
              <a:rPr lang="fr-FR" sz="1600" dirty="0" smtClean="0"/>
              <a:t>, to </a:t>
            </a:r>
            <a:r>
              <a:rPr lang="fr-FR" sz="1600" dirty="0" err="1" smtClean="0"/>
              <a:t>run</a:t>
            </a:r>
            <a:r>
              <a:rPr lang="fr-FR" sz="1600" dirty="0" smtClean="0"/>
              <a:t> </a:t>
            </a:r>
            <a:r>
              <a:rPr lang="fr-FR" sz="1600" dirty="0" err="1" smtClean="0"/>
              <a:t>repeatedly</a:t>
            </a:r>
            <a:r>
              <a:rPr lang="fr-FR" sz="1600" dirty="0" smtClean="0"/>
              <a:t>:</a:t>
            </a:r>
          </a:p>
          <a:p>
            <a:r>
              <a:rPr lang="fr-FR" sz="1600" dirty="0" smtClean="0"/>
              <a:t>  if(</a:t>
            </a:r>
            <a:r>
              <a:rPr lang="fr-FR" sz="1600" dirty="0" err="1" smtClean="0"/>
              <a:t>digitalRead</a:t>
            </a:r>
            <a:r>
              <a:rPr lang="fr-FR" sz="1600" dirty="0" smtClean="0"/>
              <a:t>(</a:t>
            </a:r>
            <a:r>
              <a:rPr lang="fr-FR" sz="1600" dirty="0" err="1" smtClean="0"/>
              <a:t>bouton_poussoir1</a:t>
            </a:r>
            <a:r>
              <a:rPr lang="fr-FR" sz="1600" dirty="0" smtClean="0"/>
              <a:t>)==HIGH)</a:t>
            </a:r>
          </a:p>
          <a:p>
            <a:r>
              <a:rPr lang="fr-FR" sz="1600" dirty="0" smtClean="0"/>
              <a:t>  {</a:t>
            </a:r>
            <a:r>
              <a:rPr lang="fr-FR" sz="1600" dirty="0" err="1" smtClean="0"/>
              <a:t>digitalWrite</a:t>
            </a:r>
            <a:r>
              <a:rPr lang="fr-FR" sz="1600" dirty="0" smtClean="0"/>
              <a:t>(PIN_LED_Rouge1,HIGH);</a:t>
            </a:r>
          </a:p>
          <a:p>
            <a:r>
              <a:rPr lang="fr-FR" sz="1600" dirty="0" smtClean="0"/>
              <a:t>}</a:t>
            </a:r>
            <a:r>
              <a:rPr lang="fr-FR" sz="1600" dirty="0" err="1" smtClean="0"/>
              <a:t>else</a:t>
            </a:r>
            <a:r>
              <a:rPr lang="fr-FR" sz="1600" dirty="0" smtClean="0"/>
              <a:t>{</a:t>
            </a:r>
          </a:p>
          <a:p>
            <a:r>
              <a:rPr lang="fr-FR" sz="1600" dirty="0" smtClean="0"/>
              <a:t>  </a:t>
            </a:r>
            <a:r>
              <a:rPr lang="fr-FR" sz="1600" dirty="0" err="1" smtClean="0"/>
              <a:t>digitalWrite</a:t>
            </a:r>
            <a:r>
              <a:rPr lang="fr-FR" sz="1600" dirty="0" smtClean="0"/>
              <a:t>(PIN_LED_Rouge1,LOW);</a:t>
            </a:r>
          </a:p>
          <a:p>
            <a:r>
              <a:rPr lang="fr-FR" sz="1600" dirty="0" smtClean="0"/>
              <a:t>}</a:t>
            </a:r>
          </a:p>
          <a:p>
            <a:r>
              <a:rPr lang="fr-FR" sz="1600" dirty="0" smtClean="0"/>
              <a:t>  </a:t>
            </a:r>
          </a:p>
          <a:p>
            <a:r>
              <a:rPr lang="fr-FR" sz="1600" dirty="0" smtClean="0"/>
              <a:t>}</a:t>
            </a:r>
          </a:p>
          <a:p>
            <a:endParaRPr lang="fr-FR" sz="1600" dirty="0" smtClean="0"/>
          </a:p>
        </p:txBody>
      </p:sp>
    </p:spTree>
    <p:extLst>
      <p:ext uri="{BB962C8B-B14F-4D97-AF65-F5344CB8AC3E}">
        <p14:creationId xmlns:p14="http://schemas.microsoft.com/office/powerpoint/2010/main" xmlns="" val="3514341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f03460604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16224869_TF03460604.potx" id="{12152B26-7F9F-4ABF-86E0-E1459AFD6361}" vid="{2E193B10-5D37-4949-AED5-CAFD796A7CB8}"/>
    </a:ext>
  </a:extLst>
</a:theme>
</file>

<file path=ppt/theme/theme2.xml><?xml version="1.0" encoding="utf-8"?>
<a:theme xmlns:a="http://schemas.openxmlformats.org/drawingml/2006/main" name="Thème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11902</TotalTime>
  <Words>2343</Words>
  <Application>Microsoft Office PowerPoint</Application>
  <PresentationFormat>Personnalisé</PresentationFormat>
  <Paragraphs>404</Paragraphs>
  <Slides>19</Slides>
  <Notes>19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tf03460604</vt:lpstr>
      <vt:lpstr>Travail à réaliser</vt:lpstr>
      <vt:lpstr>Application N°l : Clignotement d’une LED</vt:lpstr>
      <vt:lpstr>Application N°l : Clignotement d’une LED</vt:lpstr>
      <vt:lpstr>Application N°1 : Clignotement d’une LED</vt:lpstr>
      <vt:lpstr>Application N°2 : Variation de l’intensité de la LED</vt:lpstr>
      <vt:lpstr>Application N°3 : Commandement  d'une LED par bouton poussoir</vt:lpstr>
      <vt:lpstr>Application N°3 : Commandement  d'une LED par bouton poussoir</vt:lpstr>
      <vt:lpstr>Application N°3 : Commandement  d'une LED par bouton poussoir</vt:lpstr>
      <vt:lpstr>Application N°3 : Commandement  d'une LED par bouton poussoir</vt:lpstr>
      <vt:lpstr>Application N°4 : Affichage de l'état du bouton poussoir dans  le serial</vt:lpstr>
      <vt:lpstr>Application N°5 : Mesure le temps en micro secondes durant lequel un bouton est pressé.</vt:lpstr>
      <vt:lpstr>Application N°5 : Mesure le temps en micro secondes durant lequel un bouton est pressé.</vt:lpstr>
      <vt:lpstr>Application N°6 : Commandes  des LEDs par 2 boutons</vt:lpstr>
      <vt:lpstr>Application N°6 : Commandes  des LEDs par 2 boutons</vt:lpstr>
      <vt:lpstr>Application N°7 : Commandes  des LEDs par 2 boutons</vt:lpstr>
      <vt:lpstr>Application N°8 : Lecture d'une tension sur le port analogique A0</vt:lpstr>
      <vt:lpstr>Application N°8 : Lecture d'une tension sur le port analogique A0</vt:lpstr>
      <vt:lpstr>Application N°8 : Lecture d'une tension sur le port analogique A0</vt:lpstr>
      <vt:lpstr>Diapositive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Systèmes à microprocesseurs</dc:title>
  <dc:subject>Formation</dc:subject>
  <dc:creator>Mr,Hicham MEGNAFI</dc:creator>
  <cp:keywords>Micro</cp:keywords>
  <cp:lastModifiedBy>Hicham</cp:lastModifiedBy>
  <cp:revision>463</cp:revision>
  <dcterms:created xsi:type="dcterms:W3CDTF">2018-01-10T20:50:25Z</dcterms:created>
  <dcterms:modified xsi:type="dcterms:W3CDTF">2026-06-03T17:38:55Z</dcterms:modified>
  <cp:category>Cours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