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69" r:id="rId4"/>
    <p:sldId id="261" r:id="rId5"/>
    <p:sldId id="258" r:id="rId6"/>
    <p:sldId id="260" r:id="rId7"/>
    <p:sldId id="259" r:id="rId8"/>
    <p:sldId id="262" r:id="rId9"/>
    <p:sldId id="263" r:id="rId10"/>
    <p:sldId id="273" r:id="rId11"/>
    <p:sldId id="270" r:id="rId12"/>
    <p:sldId id="274" r:id="rId13"/>
    <p:sldId id="275" r:id="rId14"/>
    <p:sldId id="271" r:id="rId15"/>
    <p:sldId id="265" r:id="rId16"/>
    <p:sldId id="278" r:id="rId17"/>
    <p:sldId id="279" r:id="rId18"/>
    <p:sldId id="280" r:id="rId19"/>
    <p:sldId id="281" r:id="rId20"/>
    <p:sldId id="266" r:id="rId21"/>
    <p:sldId id="267" r:id="rId22"/>
    <p:sldId id="297" r:id="rId23"/>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5341" autoAdjust="0"/>
  </p:normalViewPr>
  <p:slideViewPr>
    <p:cSldViewPr>
      <p:cViewPr>
        <p:scale>
          <a:sx n="60" d="100"/>
          <a:sy n="60" d="100"/>
        </p:scale>
        <p:origin x="-2026" y="-5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r>
              <a:rPr lang="fr-FR" smtClean="0"/>
              <a:t>Mr.Megnafi Hicham     ESSA-Tlemcen</a:t>
            </a:r>
            <a:endParaRPr lang="fr-FR"/>
          </a:p>
        </p:txBody>
      </p:sp>
      <p:sp>
        <p:nvSpPr>
          <p:cNvPr id="3" name="Espace réservé de la date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D9B4672B-A797-4DDC-A375-A7EEA40F6E56}" type="datetimeFigureOut">
              <a:rPr lang="fr-FR" smtClean="0"/>
              <a:pPr/>
              <a:t>03/06/2026</a:t>
            </a:fld>
            <a:endParaRPr lang="fr-FR"/>
          </a:p>
        </p:txBody>
      </p:sp>
      <p:sp>
        <p:nvSpPr>
          <p:cNvPr id="4" name="Espace réservé du pied de page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12350789-52D5-44B0-BE45-8579A50D296B}" type="slidenum">
              <a:rPr lang="fr-FR" smtClean="0"/>
              <a:pPr/>
              <a:t>‹N°›</a:t>
            </a:fld>
            <a:endParaRPr 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r>
              <a:rPr lang="fr-FR" smtClean="0"/>
              <a:t>Mr.Megnafi Hicham     ESSA-Tlemcen</a:t>
            </a:r>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B8B48F88-7F52-4BD8-B60B-1B12B6AFC709}" type="datetimeFigureOut">
              <a:rPr lang="fr-FR" smtClean="0"/>
              <a:pPr/>
              <a:t>03/06/2026</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0EF665DD-21E8-4AC7-8098-1DB579F40AC0}" type="slidenum">
              <a:rPr lang="fr-FR" smtClean="0"/>
              <a:pPr/>
              <a:t>‹N°›</a:t>
            </a:fld>
            <a:endParaRPr lang="fr-F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EF665DD-21E8-4AC7-8098-1DB579F40AC0}" type="slidenum">
              <a:rPr lang="fr-FR" smtClean="0"/>
              <a:pPr/>
              <a:t>3</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5" name="Espace réservé du numéro de diapositive 4"/>
          <p:cNvSpPr>
            <a:spLocks noGrp="1"/>
          </p:cNvSpPr>
          <p:nvPr>
            <p:ph type="sldNum" sz="quarter" idx="11"/>
          </p:nvPr>
        </p:nvSpPr>
        <p:spPr/>
        <p:txBody>
          <a:bodyPr/>
          <a:lstStyle/>
          <a:p>
            <a:fld id="{0EF665DD-21E8-4AC7-8098-1DB579F40AC0}" type="slidenum">
              <a:rPr lang="fr-FR" smtClean="0"/>
              <a:pPr/>
              <a:t>21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u="sng" dirty="0" smtClean="0"/>
              <a:t>L’alimentation</a:t>
            </a:r>
            <a:r>
              <a:rPr lang="fr-FR" sz="1300" dirty="0" smtClean="0"/>
              <a:t> du circuit est assurée par les pattes </a:t>
            </a:r>
            <a:r>
              <a:rPr lang="fr-FR" sz="1300" u="sng" dirty="0" smtClean="0"/>
              <a:t>VDD</a:t>
            </a:r>
            <a:r>
              <a:rPr lang="fr-FR" sz="1300" dirty="0" smtClean="0"/>
              <a:t> et </a:t>
            </a:r>
            <a:r>
              <a:rPr lang="fr-FR" sz="1300" u="sng" dirty="0" smtClean="0"/>
              <a:t>VSS</a:t>
            </a:r>
            <a:r>
              <a:rPr lang="fr-FR" sz="1300" dirty="0" smtClean="0"/>
              <a:t>. Elles permettent à </a:t>
            </a:r>
            <a:r>
              <a:rPr lang="fr-FR" sz="1300" u="sng" dirty="0" smtClean="0"/>
              <a:t>l’ensemble</a:t>
            </a:r>
            <a:r>
              <a:rPr lang="fr-FR" sz="1300" dirty="0" smtClean="0"/>
              <a:t> des composants électroniques du PIC de fonctionner. Pour cela on relie </a:t>
            </a:r>
            <a:r>
              <a:rPr lang="fr-FR" sz="1300" u="sng" dirty="0" smtClean="0"/>
              <a:t>VSS</a:t>
            </a:r>
            <a:r>
              <a:rPr lang="fr-FR" sz="1300" dirty="0" smtClean="0"/>
              <a:t> (patte 5) à la masse (0 V) et </a:t>
            </a:r>
            <a:r>
              <a:rPr lang="fr-FR" sz="1300" u="sng" dirty="0" smtClean="0"/>
              <a:t>VDD</a:t>
            </a:r>
            <a:r>
              <a:rPr lang="fr-FR" sz="1300" dirty="0" smtClean="0"/>
              <a:t> (patte 14) à la borne positive de </a:t>
            </a:r>
            <a:r>
              <a:rPr lang="fr-FR" sz="1300" u="sng" dirty="0" smtClean="0"/>
              <a:t>l’alimentation</a:t>
            </a:r>
            <a:r>
              <a:rPr lang="fr-FR" sz="1300" dirty="0" smtClean="0"/>
              <a:t> qui doit délivrer une tension continue comprise entre 3 et 5.5 V.</a:t>
            </a:r>
            <a:r>
              <a:rPr lang="fr-FR" dirty="0" smtClean="0"/>
              <a:t> </a:t>
            </a:r>
            <a:br>
              <a:rPr lang="fr-FR" dirty="0" smtClean="0"/>
            </a:br>
            <a:r>
              <a:rPr lang="fr-FR" sz="1300" dirty="0" smtClean="0"/>
              <a:t>Le </a:t>
            </a:r>
            <a:r>
              <a:rPr lang="fr-FR" sz="1300" u="sng" dirty="0" smtClean="0"/>
              <a:t>microcontrôleur</a:t>
            </a:r>
            <a:r>
              <a:rPr lang="fr-FR" sz="1300" dirty="0" smtClean="0"/>
              <a:t> est un système qui exécute des instructions les unes après les autres à une vitesse qui est fixée par une horloge interne au circuit. </a:t>
            </a:r>
            <a:r>
              <a:rPr lang="fr-FR" dirty="0" smtClean="0"/>
              <a:t/>
            </a:r>
            <a:br>
              <a:rPr lang="fr-FR" dirty="0" smtClean="0"/>
            </a:br>
            <a:r>
              <a:rPr lang="fr-FR" sz="1300" dirty="0" smtClean="0"/>
              <a:t>Les broches </a:t>
            </a:r>
            <a:r>
              <a:rPr lang="fr-FR" sz="1300" u="sng" dirty="0" smtClean="0"/>
              <a:t>RB0</a:t>
            </a:r>
            <a:r>
              <a:rPr lang="fr-FR" sz="1300" dirty="0" smtClean="0"/>
              <a:t> à </a:t>
            </a:r>
            <a:r>
              <a:rPr lang="fr-FR" sz="1300" u="sng" dirty="0" smtClean="0"/>
              <a:t>RB7</a:t>
            </a:r>
            <a:r>
              <a:rPr lang="fr-FR" sz="1300" dirty="0" smtClean="0"/>
              <a:t> et </a:t>
            </a:r>
            <a:r>
              <a:rPr lang="fr-FR" sz="1300" u="sng" dirty="0" smtClean="0"/>
              <a:t>RA0</a:t>
            </a:r>
            <a:r>
              <a:rPr lang="fr-FR" sz="1300" dirty="0" smtClean="0"/>
              <a:t> à </a:t>
            </a:r>
            <a:r>
              <a:rPr lang="fr-FR" sz="1300" u="sng" dirty="0" smtClean="0"/>
              <a:t>RA4</a:t>
            </a:r>
            <a:r>
              <a:rPr lang="fr-FR" sz="1300" dirty="0" smtClean="0"/>
              <a:t> sont les lignes </a:t>
            </a:r>
            <a:r>
              <a:rPr lang="fr-FR" sz="1300" u="sng" dirty="0" smtClean="0"/>
              <a:t>d’entrées</a:t>
            </a:r>
            <a:r>
              <a:rPr lang="fr-FR" sz="1300" dirty="0" smtClean="0"/>
              <a:t>/sorties numériques. Elles sont au nombre de 13 et peuvent être configurées en entrée ou en sortie. Ce sont elles qui permettent au </a:t>
            </a:r>
            <a:r>
              <a:rPr lang="fr-FR" sz="1300" u="sng" dirty="0" smtClean="0"/>
              <a:t>microcontrôleur</a:t>
            </a:r>
            <a:r>
              <a:rPr lang="fr-FR" sz="1300" dirty="0" smtClean="0"/>
              <a:t> de dialoguer avec les périphériques E/S. </a:t>
            </a:r>
            <a:r>
              <a:rPr lang="fr-FR" sz="1300" u="sng" dirty="0" smtClean="0"/>
              <a:t>L’ensemble</a:t>
            </a:r>
            <a:r>
              <a:rPr lang="fr-FR" sz="1300" dirty="0" smtClean="0"/>
              <a:t> des lignes </a:t>
            </a:r>
            <a:r>
              <a:rPr lang="fr-FR" sz="1300" u="sng" dirty="0" smtClean="0"/>
              <a:t>RB0</a:t>
            </a:r>
            <a:r>
              <a:rPr lang="fr-FR" sz="1300" dirty="0" smtClean="0"/>
              <a:t> à </a:t>
            </a:r>
            <a:r>
              <a:rPr lang="fr-FR" sz="1300" u="sng" dirty="0" smtClean="0"/>
              <a:t>RB7</a:t>
            </a:r>
            <a:r>
              <a:rPr lang="fr-FR" sz="1300" dirty="0" smtClean="0"/>
              <a:t> forme le port B et les lignes </a:t>
            </a:r>
            <a:r>
              <a:rPr lang="fr-FR" sz="1300" u="sng" dirty="0" smtClean="0"/>
              <a:t>RA0</a:t>
            </a:r>
            <a:r>
              <a:rPr lang="fr-FR" sz="1300" dirty="0" smtClean="0"/>
              <a:t> </a:t>
            </a:r>
            <a:r>
              <a:rPr lang="fr-FR" sz="1300" u="sng" dirty="0" smtClean="0"/>
              <a:t>àRA4</a:t>
            </a:r>
            <a:r>
              <a:rPr lang="fr-FR" sz="1300" dirty="0" smtClean="0"/>
              <a:t> forment le port A. Certaines de ces broches ont aussi </a:t>
            </a:r>
            <a:r>
              <a:rPr lang="fr-FR" sz="1300" u="sng" dirty="0" smtClean="0"/>
              <a:t>d’autres</a:t>
            </a:r>
            <a:r>
              <a:rPr lang="fr-FR" sz="1300" dirty="0" smtClean="0"/>
              <a:t> fonctions (interruption, </a:t>
            </a:r>
            <a:r>
              <a:rPr lang="fr-FR" sz="1300" u="sng" dirty="0" err="1" smtClean="0"/>
              <a:t>timer</a:t>
            </a:r>
            <a:r>
              <a:rPr lang="fr-FR" sz="1300" dirty="0" smtClean="0"/>
              <a:t> ).</a:t>
            </a:r>
            <a:r>
              <a:rPr lang="fr-FR" dirty="0" smtClean="0"/>
              <a:t> </a:t>
            </a:r>
            <a:br>
              <a:rPr lang="fr-FR" dirty="0" smtClean="0"/>
            </a:br>
            <a:r>
              <a:rPr lang="fr-FR" sz="1300" dirty="0" smtClean="0"/>
              <a:t>La patte 4 est appelée </a:t>
            </a:r>
            <a:r>
              <a:rPr lang="fr-FR" sz="1300" u="sng" dirty="0" smtClean="0"/>
              <a:t>MCLR</a:t>
            </a:r>
            <a:r>
              <a:rPr lang="fr-FR" sz="1300" dirty="0" smtClean="0"/>
              <a:t>(</a:t>
            </a:r>
            <a:r>
              <a:rPr lang="fr-FR" sz="1300" u="sng" dirty="0" smtClean="0"/>
              <a:t>Master</a:t>
            </a:r>
            <a:r>
              <a:rPr lang="fr-FR" sz="1300" dirty="0" smtClean="0"/>
              <a:t> </a:t>
            </a:r>
            <a:r>
              <a:rPr lang="fr-FR" sz="1300" u="sng" dirty="0" err="1" smtClean="0"/>
              <a:t>Clear</a:t>
            </a:r>
            <a:r>
              <a:rPr lang="fr-FR" sz="1300" dirty="0" smtClean="0"/>
              <a:t> </a:t>
            </a:r>
            <a:r>
              <a:rPr lang="fr-FR" sz="1300" u="sng" dirty="0" smtClean="0"/>
              <a:t>Reset</a:t>
            </a:r>
            <a:r>
              <a:rPr lang="fr-FR" sz="1300" dirty="0" smtClean="0"/>
              <a:t>). Elle permet lorsque la tension appliquée est égale à </a:t>
            </a:r>
            <a:r>
              <a:rPr lang="fr-FR" sz="1300" u="sng" dirty="0" smtClean="0"/>
              <a:t>0V</a:t>
            </a:r>
            <a:r>
              <a:rPr lang="fr-FR" sz="1300" dirty="0" smtClean="0"/>
              <a:t> de réinitialiser le </a:t>
            </a:r>
            <a:r>
              <a:rPr lang="fr-FR" sz="1300" u="sng" dirty="0" smtClean="0"/>
              <a:t>microcontrôleur</a:t>
            </a:r>
            <a:r>
              <a:rPr lang="fr-FR" sz="1300" dirty="0" smtClean="0"/>
              <a:t>. </a:t>
            </a:r>
            <a:r>
              <a:rPr lang="fr-FR" sz="1300" u="sng" dirty="0" smtClean="0"/>
              <a:t>C’est</a:t>
            </a:r>
            <a:r>
              <a:rPr lang="fr-FR" sz="1300" dirty="0" smtClean="0"/>
              <a:t> à dire que si un niveau bas (0 V) est appliqué sur </a:t>
            </a:r>
            <a:r>
              <a:rPr lang="fr-FR" sz="1300" u="sng" dirty="0" smtClean="0"/>
              <a:t>MCLR</a:t>
            </a:r>
            <a:r>
              <a:rPr lang="fr-FR" sz="1300" dirty="0" smtClean="0"/>
              <a:t> le </a:t>
            </a:r>
            <a:r>
              <a:rPr lang="fr-FR" sz="1300" u="sng" dirty="0" smtClean="0"/>
              <a:t>microcontrôleur</a:t>
            </a:r>
            <a:r>
              <a:rPr lang="fr-FR" sz="1300" dirty="0" smtClean="0"/>
              <a:t> </a:t>
            </a:r>
            <a:r>
              <a:rPr lang="fr-FR" sz="1300" u="sng" dirty="0" smtClean="0"/>
              <a:t>s’arrête</a:t>
            </a:r>
            <a:r>
              <a:rPr lang="fr-FR" sz="1300" dirty="0" smtClean="0"/>
              <a:t>, place tout ses registres dans un état connu et se redirige vers le début de la mémoire de programme pour recommencer le programme au début (adresse dans la mémoire de programme :0000). A la mise sous tension, la patte </a:t>
            </a:r>
            <a:r>
              <a:rPr lang="fr-FR" sz="1300" u="sng" dirty="0" smtClean="0"/>
              <a:t>MCLR</a:t>
            </a:r>
            <a:r>
              <a:rPr lang="fr-FR" sz="1300" dirty="0" smtClean="0"/>
              <a:t> étant à zéro, le programme démarre donc à </a:t>
            </a:r>
            <a:r>
              <a:rPr lang="fr-FR" sz="1300" u="sng" dirty="0" smtClean="0"/>
              <a:t>l’adresse</a:t>
            </a:r>
            <a:r>
              <a:rPr lang="fr-FR" sz="1300" dirty="0" smtClean="0"/>
              <a:t> 0000.</a:t>
            </a:r>
            <a:endParaRPr lang="fr-FR" dirty="0"/>
          </a:p>
        </p:txBody>
      </p:sp>
      <p:sp>
        <p:nvSpPr>
          <p:cNvPr id="4" name="Espace réservé du numéro de diapositive 3"/>
          <p:cNvSpPr>
            <a:spLocks noGrp="1"/>
          </p:cNvSpPr>
          <p:nvPr>
            <p:ph type="sldNum" sz="quarter" idx="10"/>
          </p:nvPr>
        </p:nvSpPr>
        <p:spPr/>
        <p:txBody>
          <a:bodyPr/>
          <a:lstStyle/>
          <a:p>
            <a:fld id="{0EF665DD-21E8-4AC7-8098-1DB579F40AC0}" type="slidenum">
              <a:rPr lang="fr-FR" smtClean="0"/>
              <a:pPr/>
              <a:t>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smtClean="0"/>
              <a:t>Le port A désigné par PORTA est un port bidirectionnel de 5 bits (</a:t>
            </a:r>
            <a:r>
              <a:rPr lang="fr-FR" sz="1300" u="sng" dirty="0" smtClean="0"/>
              <a:t>RA0</a:t>
            </a:r>
            <a:r>
              <a:rPr lang="fr-FR" sz="1300" dirty="0" smtClean="0"/>
              <a:t> à </a:t>
            </a:r>
            <a:r>
              <a:rPr lang="fr-FR" sz="1300" u="sng" dirty="0" smtClean="0"/>
              <a:t>RA4</a:t>
            </a:r>
            <a:r>
              <a:rPr lang="fr-FR" sz="1300" dirty="0" smtClean="0"/>
              <a:t>). La configuration de direction pour chaque bit du port est déterminée avec le registre </a:t>
            </a:r>
            <a:r>
              <a:rPr lang="fr-FR" sz="1300" u="sng" dirty="0" smtClean="0"/>
              <a:t>TRISA</a:t>
            </a:r>
            <a:r>
              <a:rPr lang="fr-FR" sz="1300" dirty="0" smtClean="0"/>
              <a:t> (0 est configuré en sortie, 1 est configuré en entrée). Les broches </a:t>
            </a:r>
            <a:r>
              <a:rPr lang="fr-FR" sz="1300" u="sng" dirty="0" smtClean="0"/>
              <a:t>RA0</a:t>
            </a:r>
            <a:r>
              <a:rPr lang="fr-FR" sz="1300" dirty="0" smtClean="0"/>
              <a:t> à </a:t>
            </a:r>
            <a:r>
              <a:rPr lang="fr-FR" sz="1300" u="sng" dirty="0" smtClean="0"/>
              <a:t>RA3</a:t>
            </a:r>
            <a:r>
              <a:rPr lang="fr-FR" sz="1300" dirty="0" smtClean="0"/>
              <a:t> sont des entrées/sorties compatibles </a:t>
            </a:r>
            <a:r>
              <a:rPr lang="fr-FR" sz="1300" u="sng" dirty="0" smtClean="0"/>
              <a:t>TTL</a:t>
            </a:r>
            <a:r>
              <a:rPr lang="fr-FR" sz="1300" dirty="0" smtClean="0"/>
              <a:t> alors que la broche </a:t>
            </a:r>
            <a:r>
              <a:rPr lang="fr-FR" sz="1300" u="sng" dirty="0" smtClean="0"/>
              <a:t>RA4</a:t>
            </a:r>
            <a:r>
              <a:rPr lang="fr-FR" sz="1300" dirty="0" smtClean="0"/>
              <a:t> peut être utilisée soit comme entrée/sortie normale du port A, soit comme entrée horloge externe pour le </a:t>
            </a:r>
            <a:r>
              <a:rPr lang="fr-FR" sz="1300" u="sng" dirty="0" err="1" smtClean="0"/>
              <a:t>Timer</a:t>
            </a:r>
            <a:r>
              <a:rPr lang="fr-FR" sz="1300" dirty="0" smtClean="0"/>
              <a:t> </a:t>
            </a:r>
            <a:r>
              <a:rPr lang="fr-FR" sz="1300" u="sng" dirty="0" smtClean="0"/>
              <a:t>TMR0</a:t>
            </a:r>
            <a:r>
              <a:rPr lang="fr-FR" sz="1300" dirty="0" smtClean="0"/>
              <a:t>. Par une mesure de protection, il faux prendre on considération les remarques qui figure dans le tableau \</a:t>
            </a:r>
            <a:r>
              <a:rPr lang="fr-FR" sz="1300" dirty="0" err="1" smtClean="0"/>
              <a:t>ref</a:t>
            </a:r>
            <a:r>
              <a:rPr lang="fr-FR" sz="1300" dirty="0" smtClean="0"/>
              <a:t>{</a:t>
            </a:r>
            <a:r>
              <a:rPr lang="fr-FR" sz="1300" u="sng" dirty="0" smtClean="0"/>
              <a:t>fenT4</a:t>
            </a:r>
            <a:r>
              <a:rPr lang="fr-FR" sz="1300" dirty="0" smtClean="0"/>
              <a:t>} : </a:t>
            </a:r>
            <a:endParaRPr lang="fr-FR" dirty="0"/>
          </a:p>
        </p:txBody>
      </p:sp>
      <p:sp>
        <p:nvSpPr>
          <p:cNvPr id="4" name="Espace réservé du numéro de diapositive 3"/>
          <p:cNvSpPr>
            <a:spLocks noGrp="1"/>
          </p:cNvSpPr>
          <p:nvPr>
            <p:ph type="sldNum" sz="quarter" idx="10"/>
          </p:nvPr>
        </p:nvSpPr>
        <p:spPr/>
        <p:txBody>
          <a:bodyPr/>
          <a:lstStyle/>
          <a:p>
            <a:fld id="{0EF665DD-21E8-4AC7-8098-1DB579F40AC0}" type="slidenum">
              <a:rPr lang="fr-FR" smtClean="0"/>
              <a:pPr/>
              <a:t>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EF665DD-21E8-4AC7-8098-1DB579F40AC0}" type="slidenum">
              <a:rPr lang="fr-FR" smtClean="0"/>
              <a:pPr/>
              <a:t>8</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F665DD-21E8-4AC7-8098-1DB579F40AC0}" type="slidenum">
              <a:rPr lang="fr-FR" smtClean="0"/>
              <a:pPr/>
              <a:t>15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F665DD-21E8-4AC7-8098-1DB579F40AC0}" type="slidenum">
              <a:rPr lang="fr-FR" smtClean="0"/>
              <a:pPr/>
              <a:t>16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F665DD-21E8-4AC7-8098-1DB579F40AC0}" type="slidenum">
              <a:rPr lang="fr-FR" smtClean="0"/>
              <a:pPr/>
              <a:t>17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F665DD-21E8-4AC7-8098-1DB579F40AC0}" type="slidenum">
              <a:rPr lang="fr-FR" smtClean="0"/>
              <a:pPr/>
              <a:t>18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EF665DD-21E8-4AC7-8098-1DB579F40AC0}" type="slidenum">
              <a:rPr lang="fr-FR" smtClean="0"/>
              <a:pPr/>
              <a:t>19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C30AF8E-58B7-45C3-95CD-3F6638DA990E}" type="datetime1">
              <a:rPr lang="fr-FR" smtClean="0"/>
              <a:pPr/>
              <a:t>03/06/2026</a:t>
            </a:fld>
            <a:endParaRPr lang="fr-FR"/>
          </a:p>
        </p:txBody>
      </p:sp>
      <p:sp>
        <p:nvSpPr>
          <p:cNvPr id="5" name="Espace réservé du pied de page 4"/>
          <p:cNvSpPr>
            <a:spLocks noGrp="1"/>
          </p:cNvSpPr>
          <p:nvPr>
            <p:ph type="ftr" sz="quarter" idx="11"/>
          </p:nvPr>
        </p:nvSpPr>
        <p:spPr/>
        <p:txBody>
          <a:bodyPr/>
          <a:lstStyle/>
          <a:p>
            <a:r>
              <a:rPr lang="fr-FR" smtClean="0"/>
              <a:t>Mr. Megnafi Hicham     ESSA-Tlemcen</a:t>
            </a:r>
            <a:endParaRPr lang="fr-FR"/>
          </a:p>
        </p:txBody>
      </p:sp>
      <p:sp>
        <p:nvSpPr>
          <p:cNvPr id="6" name="Espace réservé du numéro de diapositive 5"/>
          <p:cNvSpPr>
            <a:spLocks noGrp="1"/>
          </p:cNvSpPr>
          <p:nvPr>
            <p:ph type="sldNum" sz="quarter" idx="12"/>
          </p:nvPr>
        </p:nvSpPr>
        <p:spPr/>
        <p:txBody>
          <a:bodyPr/>
          <a:lstStyle/>
          <a:p>
            <a:fld id="{F871B7CB-4858-40FD-9488-775A4161D83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FBB841-E04C-4BAD-A719-FC658EA21ADC}" type="datetime1">
              <a:rPr lang="fr-FR" smtClean="0"/>
              <a:pPr/>
              <a:t>03/06/2026</a:t>
            </a:fld>
            <a:endParaRPr lang="fr-FR"/>
          </a:p>
        </p:txBody>
      </p:sp>
      <p:sp>
        <p:nvSpPr>
          <p:cNvPr id="5" name="Espace réservé du pied de page 4"/>
          <p:cNvSpPr>
            <a:spLocks noGrp="1"/>
          </p:cNvSpPr>
          <p:nvPr>
            <p:ph type="ftr" sz="quarter" idx="11"/>
          </p:nvPr>
        </p:nvSpPr>
        <p:spPr/>
        <p:txBody>
          <a:bodyPr/>
          <a:lstStyle/>
          <a:p>
            <a:r>
              <a:rPr lang="fr-FR" smtClean="0"/>
              <a:t>Mr. Megnafi Hicham     ESSA-Tlemcen</a:t>
            </a:r>
            <a:endParaRPr lang="fr-FR"/>
          </a:p>
        </p:txBody>
      </p:sp>
      <p:sp>
        <p:nvSpPr>
          <p:cNvPr id="6" name="Espace réservé du numéro de diapositive 5"/>
          <p:cNvSpPr>
            <a:spLocks noGrp="1"/>
          </p:cNvSpPr>
          <p:nvPr>
            <p:ph type="sldNum" sz="quarter" idx="12"/>
          </p:nvPr>
        </p:nvSpPr>
        <p:spPr/>
        <p:txBody>
          <a:bodyPr/>
          <a:lstStyle/>
          <a:p>
            <a:fld id="{F871B7CB-4858-40FD-9488-775A4161D83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8C2C5DF-8325-4D65-9CA3-E02B038DF42E}" type="datetime1">
              <a:rPr lang="fr-FR" smtClean="0"/>
              <a:pPr/>
              <a:t>03/06/2026</a:t>
            </a:fld>
            <a:endParaRPr lang="fr-FR"/>
          </a:p>
        </p:txBody>
      </p:sp>
      <p:sp>
        <p:nvSpPr>
          <p:cNvPr id="5" name="Espace réservé du pied de page 4"/>
          <p:cNvSpPr>
            <a:spLocks noGrp="1"/>
          </p:cNvSpPr>
          <p:nvPr>
            <p:ph type="ftr" sz="quarter" idx="11"/>
          </p:nvPr>
        </p:nvSpPr>
        <p:spPr/>
        <p:txBody>
          <a:bodyPr/>
          <a:lstStyle/>
          <a:p>
            <a:r>
              <a:rPr lang="fr-FR" smtClean="0"/>
              <a:t>Mr. Megnafi Hicham     ESSA-Tlemcen</a:t>
            </a:r>
            <a:endParaRPr lang="fr-FR"/>
          </a:p>
        </p:txBody>
      </p:sp>
      <p:sp>
        <p:nvSpPr>
          <p:cNvPr id="6" name="Espace réservé du numéro de diapositive 5"/>
          <p:cNvSpPr>
            <a:spLocks noGrp="1"/>
          </p:cNvSpPr>
          <p:nvPr>
            <p:ph type="sldNum" sz="quarter" idx="12"/>
          </p:nvPr>
        </p:nvSpPr>
        <p:spPr/>
        <p:txBody>
          <a:bodyPr/>
          <a:lstStyle/>
          <a:p>
            <a:fld id="{F871B7CB-4858-40FD-9488-775A4161D83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629D7BD-C6C1-4CDC-8F6F-3B15A31A4C4D}" type="datetime1">
              <a:rPr lang="fr-FR" smtClean="0"/>
              <a:pPr/>
              <a:t>03/06/2026</a:t>
            </a:fld>
            <a:endParaRPr lang="fr-FR"/>
          </a:p>
        </p:txBody>
      </p:sp>
      <p:sp>
        <p:nvSpPr>
          <p:cNvPr id="5" name="Espace réservé du pied de page 4"/>
          <p:cNvSpPr>
            <a:spLocks noGrp="1"/>
          </p:cNvSpPr>
          <p:nvPr>
            <p:ph type="ftr" sz="quarter" idx="11"/>
          </p:nvPr>
        </p:nvSpPr>
        <p:spPr/>
        <p:txBody>
          <a:bodyPr/>
          <a:lstStyle/>
          <a:p>
            <a:r>
              <a:rPr lang="fr-FR" smtClean="0"/>
              <a:t>Mr. Megnafi Hicham     ESSA-Tlemcen</a:t>
            </a:r>
            <a:endParaRPr lang="fr-FR"/>
          </a:p>
        </p:txBody>
      </p:sp>
      <p:sp>
        <p:nvSpPr>
          <p:cNvPr id="6" name="Espace réservé du numéro de diapositive 5"/>
          <p:cNvSpPr>
            <a:spLocks noGrp="1"/>
          </p:cNvSpPr>
          <p:nvPr>
            <p:ph type="sldNum" sz="quarter" idx="12"/>
          </p:nvPr>
        </p:nvSpPr>
        <p:spPr/>
        <p:txBody>
          <a:bodyPr/>
          <a:lstStyle/>
          <a:p>
            <a:fld id="{F871B7CB-4858-40FD-9488-775A4161D83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559ADB3-99A2-49CA-9439-4291A6947E37}" type="datetime1">
              <a:rPr lang="fr-FR" smtClean="0"/>
              <a:pPr/>
              <a:t>03/06/2026</a:t>
            </a:fld>
            <a:endParaRPr lang="fr-FR"/>
          </a:p>
        </p:txBody>
      </p:sp>
      <p:sp>
        <p:nvSpPr>
          <p:cNvPr id="5" name="Espace réservé du pied de page 4"/>
          <p:cNvSpPr>
            <a:spLocks noGrp="1"/>
          </p:cNvSpPr>
          <p:nvPr>
            <p:ph type="ftr" sz="quarter" idx="11"/>
          </p:nvPr>
        </p:nvSpPr>
        <p:spPr/>
        <p:txBody>
          <a:bodyPr/>
          <a:lstStyle/>
          <a:p>
            <a:r>
              <a:rPr lang="fr-FR" smtClean="0"/>
              <a:t>Mr. Megnafi Hicham     ESSA-Tlemcen</a:t>
            </a:r>
            <a:endParaRPr lang="fr-FR"/>
          </a:p>
        </p:txBody>
      </p:sp>
      <p:sp>
        <p:nvSpPr>
          <p:cNvPr id="6" name="Espace réservé du numéro de diapositive 5"/>
          <p:cNvSpPr>
            <a:spLocks noGrp="1"/>
          </p:cNvSpPr>
          <p:nvPr>
            <p:ph type="sldNum" sz="quarter" idx="12"/>
          </p:nvPr>
        </p:nvSpPr>
        <p:spPr/>
        <p:txBody>
          <a:bodyPr/>
          <a:lstStyle/>
          <a:p>
            <a:fld id="{F871B7CB-4858-40FD-9488-775A4161D83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729DA7A-13A6-417D-81C7-4D3FE987F885}" type="datetime1">
              <a:rPr lang="fr-FR" smtClean="0"/>
              <a:pPr/>
              <a:t>03/06/2026</a:t>
            </a:fld>
            <a:endParaRPr lang="fr-FR"/>
          </a:p>
        </p:txBody>
      </p:sp>
      <p:sp>
        <p:nvSpPr>
          <p:cNvPr id="6" name="Espace réservé du pied de page 5"/>
          <p:cNvSpPr>
            <a:spLocks noGrp="1"/>
          </p:cNvSpPr>
          <p:nvPr>
            <p:ph type="ftr" sz="quarter" idx="11"/>
          </p:nvPr>
        </p:nvSpPr>
        <p:spPr/>
        <p:txBody>
          <a:bodyPr/>
          <a:lstStyle/>
          <a:p>
            <a:r>
              <a:rPr lang="fr-FR" smtClean="0"/>
              <a:t>Mr. Megnafi Hicham     ESSA-Tlemcen</a:t>
            </a:r>
            <a:endParaRPr lang="fr-FR"/>
          </a:p>
        </p:txBody>
      </p:sp>
      <p:sp>
        <p:nvSpPr>
          <p:cNvPr id="7" name="Espace réservé du numéro de diapositive 6"/>
          <p:cNvSpPr>
            <a:spLocks noGrp="1"/>
          </p:cNvSpPr>
          <p:nvPr>
            <p:ph type="sldNum" sz="quarter" idx="12"/>
          </p:nvPr>
        </p:nvSpPr>
        <p:spPr/>
        <p:txBody>
          <a:bodyPr/>
          <a:lstStyle/>
          <a:p>
            <a:fld id="{F871B7CB-4858-40FD-9488-775A4161D83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17A6668-9810-4161-B4BD-686FCDD5211D}" type="datetime1">
              <a:rPr lang="fr-FR" smtClean="0"/>
              <a:pPr/>
              <a:t>03/06/2026</a:t>
            </a:fld>
            <a:endParaRPr lang="fr-FR"/>
          </a:p>
        </p:txBody>
      </p:sp>
      <p:sp>
        <p:nvSpPr>
          <p:cNvPr id="8" name="Espace réservé du pied de page 7"/>
          <p:cNvSpPr>
            <a:spLocks noGrp="1"/>
          </p:cNvSpPr>
          <p:nvPr>
            <p:ph type="ftr" sz="quarter" idx="11"/>
          </p:nvPr>
        </p:nvSpPr>
        <p:spPr/>
        <p:txBody>
          <a:bodyPr/>
          <a:lstStyle/>
          <a:p>
            <a:r>
              <a:rPr lang="fr-FR" smtClean="0"/>
              <a:t>Mr. Megnafi Hicham     ESSA-Tlemcen</a:t>
            </a:r>
            <a:endParaRPr lang="fr-FR"/>
          </a:p>
        </p:txBody>
      </p:sp>
      <p:sp>
        <p:nvSpPr>
          <p:cNvPr id="9" name="Espace réservé du numéro de diapositive 8"/>
          <p:cNvSpPr>
            <a:spLocks noGrp="1"/>
          </p:cNvSpPr>
          <p:nvPr>
            <p:ph type="sldNum" sz="quarter" idx="12"/>
          </p:nvPr>
        </p:nvSpPr>
        <p:spPr/>
        <p:txBody>
          <a:bodyPr/>
          <a:lstStyle/>
          <a:p>
            <a:fld id="{F871B7CB-4858-40FD-9488-775A4161D83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1E38DC1-E259-4A93-B721-AA1780CEF271}" type="datetime1">
              <a:rPr lang="fr-FR" smtClean="0"/>
              <a:pPr/>
              <a:t>03/06/2026</a:t>
            </a:fld>
            <a:endParaRPr lang="fr-FR"/>
          </a:p>
        </p:txBody>
      </p:sp>
      <p:sp>
        <p:nvSpPr>
          <p:cNvPr id="4" name="Espace réservé du pied de page 3"/>
          <p:cNvSpPr>
            <a:spLocks noGrp="1"/>
          </p:cNvSpPr>
          <p:nvPr>
            <p:ph type="ftr" sz="quarter" idx="11"/>
          </p:nvPr>
        </p:nvSpPr>
        <p:spPr/>
        <p:txBody>
          <a:bodyPr/>
          <a:lstStyle/>
          <a:p>
            <a:r>
              <a:rPr lang="fr-FR" smtClean="0"/>
              <a:t>Mr. Megnafi Hicham     ESSA-Tlemcen</a:t>
            </a:r>
            <a:endParaRPr lang="fr-FR"/>
          </a:p>
        </p:txBody>
      </p:sp>
      <p:sp>
        <p:nvSpPr>
          <p:cNvPr id="5" name="Espace réservé du numéro de diapositive 4"/>
          <p:cNvSpPr>
            <a:spLocks noGrp="1"/>
          </p:cNvSpPr>
          <p:nvPr>
            <p:ph type="sldNum" sz="quarter" idx="12"/>
          </p:nvPr>
        </p:nvSpPr>
        <p:spPr/>
        <p:txBody>
          <a:bodyPr/>
          <a:lstStyle/>
          <a:p>
            <a:fld id="{F871B7CB-4858-40FD-9488-775A4161D83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FC47F95-4FDF-40A9-8BF0-E2BEF14D50C7}" type="datetime1">
              <a:rPr lang="fr-FR" smtClean="0"/>
              <a:pPr/>
              <a:t>03/06/2026</a:t>
            </a:fld>
            <a:endParaRPr lang="fr-FR"/>
          </a:p>
        </p:txBody>
      </p:sp>
      <p:sp>
        <p:nvSpPr>
          <p:cNvPr id="3" name="Espace réservé du pied de page 2"/>
          <p:cNvSpPr>
            <a:spLocks noGrp="1"/>
          </p:cNvSpPr>
          <p:nvPr>
            <p:ph type="ftr" sz="quarter" idx="11"/>
          </p:nvPr>
        </p:nvSpPr>
        <p:spPr/>
        <p:txBody>
          <a:bodyPr/>
          <a:lstStyle/>
          <a:p>
            <a:r>
              <a:rPr lang="fr-FR" smtClean="0"/>
              <a:t>Mr. Megnafi Hicham     ESSA-Tlemcen</a:t>
            </a:r>
            <a:endParaRPr lang="fr-FR"/>
          </a:p>
        </p:txBody>
      </p:sp>
      <p:sp>
        <p:nvSpPr>
          <p:cNvPr id="4" name="Espace réservé du numéro de diapositive 3"/>
          <p:cNvSpPr>
            <a:spLocks noGrp="1"/>
          </p:cNvSpPr>
          <p:nvPr>
            <p:ph type="sldNum" sz="quarter" idx="12"/>
          </p:nvPr>
        </p:nvSpPr>
        <p:spPr/>
        <p:txBody>
          <a:bodyPr/>
          <a:lstStyle/>
          <a:p>
            <a:fld id="{F871B7CB-4858-40FD-9488-775A4161D83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70A96A5-67AD-410D-AD5A-9831D21C3AE3}" type="datetime1">
              <a:rPr lang="fr-FR" smtClean="0"/>
              <a:pPr/>
              <a:t>03/06/2026</a:t>
            </a:fld>
            <a:endParaRPr lang="fr-FR"/>
          </a:p>
        </p:txBody>
      </p:sp>
      <p:sp>
        <p:nvSpPr>
          <p:cNvPr id="6" name="Espace réservé du pied de page 5"/>
          <p:cNvSpPr>
            <a:spLocks noGrp="1"/>
          </p:cNvSpPr>
          <p:nvPr>
            <p:ph type="ftr" sz="quarter" idx="11"/>
          </p:nvPr>
        </p:nvSpPr>
        <p:spPr/>
        <p:txBody>
          <a:bodyPr/>
          <a:lstStyle/>
          <a:p>
            <a:r>
              <a:rPr lang="fr-FR" smtClean="0"/>
              <a:t>Mr. Megnafi Hicham     ESSA-Tlemcen</a:t>
            </a:r>
            <a:endParaRPr lang="fr-FR"/>
          </a:p>
        </p:txBody>
      </p:sp>
      <p:sp>
        <p:nvSpPr>
          <p:cNvPr id="7" name="Espace réservé du numéro de diapositive 6"/>
          <p:cNvSpPr>
            <a:spLocks noGrp="1"/>
          </p:cNvSpPr>
          <p:nvPr>
            <p:ph type="sldNum" sz="quarter" idx="12"/>
          </p:nvPr>
        </p:nvSpPr>
        <p:spPr/>
        <p:txBody>
          <a:bodyPr/>
          <a:lstStyle/>
          <a:p>
            <a:fld id="{F871B7CB-4858-40FD-9488-775A4161D83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AA17361-19E4-43E5-8FA7-231E749BF7AF}" type="datetime1">
              <a:rPr lang="fr-FR" smtClean="0"/>
              <a:pPr/>
              <a:t>03/06/2026</a:t>
            </a:fld>
            <a:endParaRPr lang="fr-FR"/>
          </a:p>
        </p:txBody>
      </p:sp>
      <p:sp>
        <p:nvSpPr>
          <p:cNvPr id="6" name="Espace réservé du pied de page 5"/>
          <p:cNvSpPr>
            <a:spLocks noGrp="1"/>
          </p:cNvSpPr>
          <p:nvPr>
            <p:ph type="ftr" sz="quarter" idx="11"/>
          </p:nvPr>
        </p:nvSpPr>
        <p:spPr/>
        <p:txBody>
          <a:bodyPr/>
          <a:lstStyle/>
          <a:p>
            <a:r>
              <a:rPr lang="fr-FR" smtClean="0"/>
              <a:t>Mr. Megnafi Hicham     ESSA-Tlemcen</a:t>
            </a:r>
            <a:endParaRPr lang="fr-FR"/>
          </a:p>
        </p:txBody>
      </p:sp>
      <p:sp>
        <p:nvSpPr>
          <p:cNvPr id="7" name="Espace réservé du numéro de diapositive 6"/>
          <p:cNvSpPr>
            <a:spLocks noGrp="1"/>
          </p:cNvSpPr>
          <p:nvPr>
            <p:ph type="sldNum" sz="quarter" idx="12"/>
          </p:nvPr>
        </p:nvSpPr>
        <p:spPr/>
        <p:txBody>
          <a:bodyPr/>
          <a:lstStyle/>
          <a:p>
            <a:fld id="{F871B7CB-4858-40FD-9488-775A4161D83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C59CC-87CA-47B9-AE02-24EB3C23AF68}" type="datetime1">
              <a:rPr lang="fr-FR" smtClean="0"/>
              <a:pPr/>
              <a:t>03/06/2026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Mr. Megnafi Hicham     ESSA-Tlemcen</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1B7CB-4858-40FD-9488-775A4161D83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C:\Users\hicham\Desktop\P02\tp2.wm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hicham\Desktop\P02\execution%20app1_tp2.wm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871B7CB-4858-40FD-9488-775A4161D83B}" type="slidenum">
              <a:rPr lang="fr-FR" smtClean="0"/>
              <a:pPr/>
              <a:t>1</a:t>
            </a:fld>
            <a:endParaRPr lang="fr-FR"/>
          </a:p>
        </p:txBody>
      </p:sp>
      <p:sp>
        <p:nvSpPr>
          <p:cNvPr id="5" name="Espace réservé du pied de page 4"/>
          <p:cNvSpPr>
            <a:spLocks noGrp="1"/>
          </p:cNvSpPr>
          <p:nvPr>
            <p:ph type="ftr" sz="quarter" idx="11"/>
          </p:nvPr>
        </p:nvSpPr>
        <p:spPr/>
        <p:txBody>
          <a:bodyPr/>
          <a:lstStyle/>
          <a:p>
            <a:r>
              <a:rPr lang="fr-FR" smtClean="0"/>
              <a:t>Mr. Megnafi Hicham     ESSA-Tlemcen</a:t>
            </a:r>
            <a:endParaRPr lang="fr-FR"/>
          </a:p>
        </p:txBody>
      </p:sp>
      <p:sp>
        <p:nvSpPr>
          <p:cNvPr id="6" name="Espace réservé de la date 5"/>
          <p:cNvSpPr>
            <a:spLocks noGrp="1"/>
          </p:cNvSpPr>
          <p:nvPr>
            <p:ph type="dt" sz="half" idx="10"/>
          </p:nvPr>
        </p:nvSpPr>
        <p:spPr/>
        <p:txBody>
          <a:bodyPr/>
          <a:lstStyle/>
          <a:p>
            <a:fld id="{D894E2BB-A839-47D9-A006-78C15F02E8D1}" type="datetime1">
              <a:rPr lang="fr-FR" smtClean="0"/>
              <a:pPr/>
              <a:t>03/06/2026</a:t>
            </a:fld>
            <a:endParaRPr lang="fr-FR"/>
          </a:p>
        </p:txBody>
      </p:sp>
      <p:sp>
        <p:nvSpPr>
          <p:cNvPr id="9" name="Titre 1">
            <a:extLst>
              <a:ext uri="{FF2B5EF4-FFF2-40B4-BE49-F238E27FC236}">
                <a16:creationId xmlns:a16="http://schemas.microsoft.com/office/drawing/2014/main" xmlns="" id="{5D5AE6DC-C294-1045-BC83-3F16E4919C46}"/>
              </a:ext>
            </a:extLst>
          </p:cNvPr>
          <p:cNvSpPr>
            <a:spLocks noGrp="1"/>
          </p:cNvSpPr>
          <p:nvPr>
            <p:ph type="ctrTitle"/>
          </p:nvPr>
        </p:nvSpPr>
        <p:spPr>
          <a:xfrm>
            <a:off x="428596" y="1601785"/>
            <a:ext cx="8247851" cy="1470025"/>
          </a:xfrm>
        </p:spPr>
        <p:txBody>
          <a:bodyPr>
            <a:normAutofit/>
          </a:bodyPr>
          <a:lstStyle/>
          <a:p>
            <a:r>
              <a:rPr lang="fr-FR" dirty="0" smtClean="0">
                <a:latin typeface="Adobe Arabic" panose="02040503050201020203" pitchFamily="18" charset="-78"/>
                <a:cs typeface="Adobe Arabic" panose="02040503050201020203" pitchFamily="18" charset="-78"/>
              </a:rPr>
              <a:t>Travaux pratiques des systèmes à Microcontrôleurs </a:t>
            </a:r>
            <a:endParaRPr lang="fr-FR" dirty="0">
              <a:latin typeface="Adobe Arabic" panose="02040503050201020203" pitchFamily="18" charset="-78"/>
              <a:cs typeface="Adobe Arabic" panose="02040503050201020203" pitchFamily="18" charset="-78"/>
            </a:endParaRPr>
          </a:p>
        </p:txBody>
      </p:sp>
      <p:sp>
        <p:nvSpPr>
          <p:cNvPr id="11" name="Sous-titre 2"/>
          <p:cNvSpPr>
            <a:spLocks noGrp="1"/>
          </p:cNvSpPr>
          <p:nvPr>
            <p:ph type="subTitle" idx="1"/>
          </p:nvPr>
        </p:nvSpPr>
        <p:spPr>
          <a:xfrm>
            <a:off x="1000100" y="3357021"/>
            <a:ext cx="6604000" cy="2500871"/>
          </a:xfrm>
        </p:spPr>
        <p:txBody>
          <a:bodyPr rtlCol="0">
            <a:normAutofit fontScale="70000" lnSpcReduction="20000"/>
          </a:bodyPr>
          <a:lstStyle/>
          <a:p>
            <a:pPr rtl="0"/>
            <a:r>
              <a:rPr lang="fr-FR" dirty="0"/>
              <a:t>Présenté </a:t>
            </a:r>
            <a:r>
              <a:rPr lang="fr-FR" dirty="0" smtClean="0"/>
              <a:t>par</a:t>
            </a:r>
          </a:p>
          <a:p>
            <a:pPr rtl="0"/>
            <a:endParaRPr lang="fr-FR" dirty="0"/>
          </a:p>
          <a:p>
            <a:r>
              <a:rPr lang="fr-FR" dirty="0" smtClean="0"/>
              <a:t>     Mr. Hicham MEGNAFI      </a:t>
            </a:r>
          </a:p>
          <a:p>
            <a:r>
              <a:rPr lang="fr-FR" dirty="0" smtClean="0"/>
              <a:t>     Email : Megnafi.hicham@gmail.com</a:t>
            </a:r>
          </a:p>
          <a:p>
            <a:r>
              <a:rPr lang="fr-FR" dirty="0" smtClean="0"/>
              <a:t>     </a:t>
            </a:r>
            <a:r>
              <a:rPr lang="en-US" dirty="0" smtClean="0"/>
              <a:t>ESSA Tlemcen, Algeria</a:t>
            </a:r>
          </a:p>
          <a:p>
            <a:endParaRPr lang="fr-FR" dirty="0" smtClean="0"/>
          </a:p>
          <a:p>
            <a:r>
              <a:rPr lang="fr-FR" dirty="0" smtClean="0"/>
              <a:t>     </a:t>
            </a:r>
            <a:endParaRPr lang="fr-FR"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629D7BD-C6C1-4CDC-8F6F-3B15A31A4C4D}" type="datetime1">
              <a:rPr lang="fr-FR" smtClean="0"/>
              <a:pPr/>
              <a:t>03/06/2026</a:t>
            </a:fld>
            <a:endParaRPr lang="fr-FR"/>
          </a:p>
        </p:txBody>
      </p:sp>
      <p:sp>
        <p:nvSpPr>
          <p:cNvPr id="5" name="Espace réservé du pied de page 4"/>
          <p:cNvSpPr>
            <a:spLocks noGrp="1"/>
          </p:cNvSpPr>
          <p:nvPr>
            <p:ph type="ftr" sz="quarter" idx="11"/>
          </p:nvPr>
        </p:nvSpPr>
        <p:spPr/>
        <p:txBody>
          <a:bodyPr/>
          <a:lstStyle/>
          <a:p>
            <a:r>
              <a:rPr lang="fr-FR" smtClean="0"/>
              <a:t>Mr. Megnafi Hicham     ESSA-Tlemcen</a:t>
            </a:r>
            <a:endParaRPr lang="fr-FR"/>
          </a:p>
        </p:txBody>
      </p:sp>
      <p:sp>
        <p:nvSpPr>
          <p:cNvPr id="6" name="Espace réservé du numéro de diapositive 5"/>
          <p:cNvSpPr>
            <a:spLocks noGrp="1"/>
          </p:cNvSpPr>
          <p:nvPr>
            <p:ph type="sldNum" sz="quarter" idx="12"/>
          </p:nvPr>
        </p:nvSpPr>
        <p:spPr/>
        <p:txBody>
          <a:bodyPr/>
          <a:lstStyle/>
          <a:p>
            <a:fld id="{F871B7CB-4858-40FD-9488-775A4161D83B}" type="slidenum">
              <a:rPr lang="fr-FR" smtClean="0"/>
              <a:pPr/>
              <a:t>10</a:t>
            </a:fld>
            <a:endParaRPr lang="fr-FR"/>
          </a:p>
        </p:txBody>
      </p:sp>
      <p:sp>
        <p:nvSpPr>
          <p:cNvPr id="8" name="Titre 1"/>
          <p:cNvSpPr>
            <a:spLocks noGrp="1"/>
          </p:cNvSpPr>
          <p:nvPr>
            <p:ph type="title"/>
          </p:nvPr>
        </p:nvSpPr>
        <p:spPr>
          <a:xfrm>
            <a:off x="457200" y="274638"/>
            <a:ext cx="8229600" cy="1143000"/>
          </a:xfrm>
        </p:spPr>
        <p:txBody>
          <a:bodyPr>
            <a:noAutofit/>
          </a:bodyPr>
          <a:lstStyle/>
          <a:p>
            <a:r>
              <a:rPr lang="fr-FR" sz="2600" b="1" dirty="0" smtClean="0">
                <a:solidFill>
                  <a:srgbClr val="FF0000"/>
                </a:solidFill>
              </a:rPr>
              <a:t>TP N°2: Manipulation des entrées / sorties d’un microcontrôleur PIC16F84A (Afficheur 7-segments)</a:t>
            </a:r>
            <a:endParaRPr lang="fr-FR" sz="2600" dirty="0"/>
          </a:p>
        </p:txBody>
      </p:sp>
      <p:sp>
        <p:nvSpPr>
          <p:cNvPr id="9" name="ZoneTexte 8"/>
          <p:cNvSpPr txBox="1"/>
          <p:nvPr/>
        </p:nvSpPr>
        <p:spPr>
          <a:xfrm>
            <a:off x="428596" y="1696281"/>
            <a:ext cx="7786742" cy="369332"/>
          </a:xfrm>
          <a:prstGeom prst="rect">
            <a:avLst/>
          </a:prstGeom>
          <a:noFill/>
        </p:spPr>
        <p:txBody>
          <a:bodyPr wrap="square" rtlCol="0">
            <a:spAutoFit/>
          </a:bodyPr>
          <a:lstStyle/>
          <a:p>
            <a:r>
              <a:rPr lang="fr-FR" b="1" dirty="0"/>
              <a:t>Application </a:t>
            </a:r>
            <a:r>
              <a:rPr lang="fr-FR" b="1" dirty="0" smtClean="0"/>
              <a:t>N°1 </a:t>
            </a:r>
            <a:r>
              <a:rPr lang="fr-FR" b="1" dirty="0"/>
              <a:t>: Afficheur 7-segments simple </a:t>
            </a:r>
            <a:endParaRPr lang="fr-FR" dirty="0"/>
          </a:p>
        </p:txBody>
      </p:sp>
      <p:pic>
        <p:nvPicPr>
          <p:cNvPr id="10" name="tp2.wmv">
            <a:hlinkClick r:id="" action="ppaction://media"/>
          </p:cNvPr>
          <p:cNvPicPr>
            <a:picLocks noRot="1" noChangeAspect="1"/>
          </p:cNvPicPr>
          <p:nvPr>
            <a:videoFile r:link="rId1"/>
          </p:nvPr>
        </p:nvPicPr>
        <p:blipFill>
          <a:blip r:embed="rId3"/>
          <a:stretch>
            <a:fillRect/>
          </a:stretch>
        </p:blipFill>
        <p:spPr>
          <a:xfrm>
            <a:off x="119460" y="2055661"/>
            <a:ext cx="8895551" cy="4373736"/>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795"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600" b="1" dirty="0" smtClean="0">
                <a:solidFill>
                  <a:srgbClr val="FF0000"/>
                </a:solidFill>
              </a:rPr>
              <a:t>TP N°2: Manipulation des entrées / sorties d’un microcontrôleur PIC16F84A (Afficheur 7-segments)</a:t>
            </a:r>
            <a:endParaRPr lang="fr-FR" sz="2600" dirty="0"/>
          </a:p>
        </p:txBody>
      </p:sp>
      <p:pic>
        <p:nvPicPr>
          <p:cNvPr id="12290" name="Picture 2"/>
          <p:cNvPicPr>
            <a:picLocks noChangeAspect="1" noChangeArrowheads="1"/>
          </p:cNvPicPr>
          <p:nvPr/>
        </p:nvPicPr>
        <p:blipFill>
          <a:blip r:embed="rId2"/>
          <a:srcRect/>
          <a:stretch>
            <a:fillRect/>
          </a:stretch>
        </p:blipFill>
        <p:spPr bwMode="auto">
          <a:xfrm>
            <a:off x="5786446" y="3659332"/>
            <a:ext cx="1214446" cy="1214446"/>
          </a:xfrm>
          <a:prstGeom prst="rect">
            <a:avLst/>
          </a:prstGeom>
          <a:noFill/>
          <a:ln w="9525">
            <a:noFill/>
            <a:miter lim="800000"/>
            <a:headEnd/>
            <a:tailEnd/>
          </a:ln>
          <a:effectLst/>
        </p:spPr>
      </p:pic>
      <p:sp>
        <p:nvSpPr>
          <p:cNvPr id="5" name="ZoneTexte 4"/>
          <p:cNvSpPr txBox="1"/>
          <p:nvPr/>
        </p:nvSpPr>
        <p:spPr>
          <a:xfrm>
            <a:off x="428596" y="1696281"/>
            <a:ext cx="7786742" cy="369332"/>
          </a:xfrm>
          <a:prstGeom prst="rect">
            <a:avLst/>
          </a:prstGeom>
          <a:noFill/>
        </p:spPr>
        <p:txBody>
          <a:bodyPr wrap="square" rtlCol="0">
            <a:spAutoFit/>
          </a:bodyPr>
          <a:lstStyle/>
          <a:p>
            <a:r>
              <a:rPr lang="fr-FR" b="1" dirty="0"/>
              <a:t>Application </a:t>
            </a:r>
            <a:r>
              <a:rPr lang="fr-FR" b="1" dirty="0" smtClean="0"/>
              <a:t>N°1 </a:t>
            </a:r>
            <a:r>
              <a:rPr lang="fr-FR" b="1" dirty="0"/>
              <a:t>: Afficheur 7-segments simple </a:t>
            </a:r>
            <a:endParaRPr lang="fr-FR" dirty="0"/>
          </a:p>
        </p:txBody>
      </p:sp>
      <p:sp>
        <p:nvSpPr>
          <p:cNvPr id="8" name="Espace réservé du numéro de diapositive 7"/>
          <p:cNvSpPr>
            <a:spLocks noGrp="1"/>
          </p:cNvSpPr>
          <p:nvPr>
            <p:ph type="sldNum" sz="quarter" idx="12"/>
          </p:nvPr>
        </p:nvSpPr>
        <p:spPr/>
        <p:txBody>
          <a:bodyPr/>
          <a:lstStyle/>
          <a:p>
            <a:fld id="{F871B7CB-4858-40FD-9488-775A4161D83B}" type="slidenum">
              <a:rPr lang="fr-FR" smtClean="0"/>
              <a:pPr/>
              <a:t>11</a:t>
            </a:fld>
            <a:endParaRPr lang="fr-FR"/>
          </a:p>
        </p:txBody>
      </p:sp>
      <p:sp>
        <p:nvSpPr>
          <p:cNvPr id="9" name="Espace réservé du pied de page 8"/>
          <p:cNvSpPr>
            <a:spLocks noGrp="1"/>
          </p:cNvSpPr>
          <p:nvPr>
            <p:ph type="ftr" sz="quarter" idx="11"/>
          </p:nvPr>
        </p:nvSpPr>
        <p:spPr/>
        <p:txBody>
          <a:bodyPr/>
          <a:lstStyle/>
          <a:p>
            <a:r>
              <a:rPr lang="fr-FR" smtClean="0"/>
              <a:t>Mr. Megnafi Hicham     ESSA-Tlemcen</a:t>
            </a:r>
            <a:endParaRPr lang="fr-FR"/>
          </a:p>
        </p:txBody>
      </p:sp>
      <p:sp>
        <p:nvSpPr>
          <p:cNvPr id="10" name="Espace réservé de la date 9"/>
          <p:cNvSpPr>
            <a:spLocks noGrp="1"/>
          </p:cNvSpPr>
          <p:nvPr>
            <p:ph type="dt" sz="half" idx="10"/>
          </p:nvPr>
        </p:nvSpPr>
        <p:spPr/>
        <p:txBody>
          <a:bodyPr/>
          <a:lstStyle/>
          <a:p>
            <a:fld id="{6BBE5DE6-D913-4F47-A2F2-9096668710C9}" type="datetime1">
              <a:rPr lang="fr-FR" smtClean="0"/>
              <a:pPr/>
              <a:t>03/06/2026</a:t>
            </a:fld>
            <a:endParaRPr lang="fr-FR"/>
          </a:p>
        </p:txBody>
      </p:sp>
      <p:pic>
        <p:nvPicPr>
          <p:cNvPr id="11" name="Picture 1" descr="D:\Rechercher\EPST &amp; universite\ESSAT 2018-2019\TP 3eme année system a micro processeur\Ploycopie systeme a micro controleur\polycopie 3eme annee\polycopie\figures\figureII3.png"/>
          <p:cNvPicPr>
            <a:picLocks noChangeAspect="1" noChangeArrowheads="1"/>
          </p:cNvPicPr>
          <p:nvPr/>
        </p:nvPicPr>
        <p:blipFill>
          <a:blip r:embed="rId3"/>
          <a:srcRect l="10811" t="30987" b="8205"/>
          <a:stretch>
            <a:fillRect/>
          </a:stretch>
        </p:blipFill>
        <p:spPr bwMode="auto">
          <a:xfrm>
            <a:off x="5000628" y="1500174"/>
            <a:ext cx="4143372" cy="2000264"/>
          </a:xfrm>
          <a:prstGeom prst="rect">
            <a:avLst/>
          </a:prstGeom>
          <a:noFill/>
        </p:spPr>
      </p:pic>
      <p:sp>
        <p:nvSpPr>
          <p:cNvPr id="12" name="Rectangle 11"/>
          <p:cNvSpPr/>
          <p:nvPr/>
        </p:nvSpPr>
        <p:spPr>
          <a:xfrm>
            <a:off x="5608494" y="2135750"/>
            <a:ext cx="571504" cy="8646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p:cNvCxnSpPr/>
          <p:nvPr/>
        </p:nvCxnSpPr>
        <p:spPr>
          <a:xfrm rot="10800000" flipV="1">
            <a:off x="2786050" y="2857496"/>
            <a:ext cx="2822444" cy="1428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42910" y="2606820"/>
            <a:ext cx="3429024" cy="2031325"/>
          </a:xfrm>
          <a:prstGeom prst="rect">
            <a:avLst/>
          </a:prstGeom>
          <a:noFill/>
        </p:spPr>
        <p:txBody>
          <a:bodyPr wrap="square" rtlCol="0">
            <a:spAutoFit/>
          </a:bodyPr>
          <a:lstStyle/>
          <a:p>
            <a:r>
              <a:rPr lang="fr-FR" dirty="0" err="1" smtClean="0"/>
              <a:t>void</a:t>
            </a:r>
            <a:r>
              <a:rPr lang="fr-FR" dirty="0" smtClean="0"/>
              <a:t> main() {</a:t>
            </a:r>
          </a:p>
          <a:p>
            <a:r>
              <a:rPr lang="fr-FR" dirty="0" smtClean="0"/>
              <a:t>TRISB = 0b00000000;</a:t>
            </a:r>
          </a:p>
          <a:p>
            <a:r>
              <a:rPr lang="fr-FR" dirty="0" err="1" smtClean="0"/>
              <a:t>while</a:t>
            </a:r>
            <a:r>
              <a:rPr lang="fr-FR" dirty="0" smtClean="0"/>
              <a:t>(1){</a:t>
            </a:r>
          </a:p>
          <a:p>
            <a:r>
              <a:rPr lang="fr-FR" dirty="0" err="1" smtClean="0"/>
              <a:t>PortB</a:t>
            </a:r>
            <a:r>
              <a:rPr lang="fr-FR" dirty="0" smtClean="0"/>
              <a:t> = 0b00000110;</a:t>
            </a:r>
          </a:p>
          <a:p>
            <a:r>
              <a:rPr lang="fr-FR" dirty="0" err="1" smtClean="0"/>
              <a:t>delay_ms</a:t>
            </a:r>
            <a:r>
              <a:rPr lang="fr-FR" dirty="0" smtClean="0"/>
              <a:t>(1000);      </a:t>
            </a:r>
          </a:p>
          <a:p>
            <a:r>
              <a:rPr lang="fr-FR" dirty="0" smtClean="0"/>
              <a:t>              }</a:t>
            </a:r>
          </a:p>
          <a:p>
            <a:r>
              <a:rPr lang="fr-FR" dirty="0" smtClean="0"/>
              <a:t>}</a:t>
            </a:r>
            <a:endParaRPr lang="fr-FR" dirty="0"/>
          </a:p>
        </p:txBody>
      </p:sp>
      <p:sp>
        <p:nvSpPr>
          <p:cNvPr id="53" name="Ellipse 52"/>
          <p:cNvSpPr/>
          <p:nvPr/>
        </p:nvSpPr>
        <p:spPr>
          <a:xfrm>
            <a:off x="4286248" y="3643314"/>
            <a:ext cx="785818" cy="150019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5" name="Connecteur droit avec flèche 54"/>
          <p:cNvCxnSpPr>
            <a:stCxn id="53" idx="7"/>
            <a:endCxn id="56" idx="3"/>
          </p:cNvCxnSpPr>
          <p:nvPr/>
        </p:nvCxnSpPr>
        <p:spPr>
          <a:xfrm rot="5400000" flipH="1" flipV="1">
            <a:off x="5341971" y="2791136"/>
            <a:ext cx="686892" cy="14568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Ellipse 55"/>
          <p:cNvSpPr/>
          <p:nvPr/>
        </p:nvSpPr>
        <p:spPr>
          <a:xfrm>
            <a:off x="6215074" y="1285860"/>
            <a:ext cx="1357322" cy="221457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p:cNvSpPr txBox="1"/>
          <p:nvPr/>
        </p:nvSpPr>
        <p:spPr>
          <a:xfrm>
            <a:off x="4442979" y="3713466"/>
            <a:ext cx="563261" cy="1384995"/>
          </a:xfrm>
          <a:prstGeom prst="rect">
            <a:avLst/>
          </a:prstGeom>
          <a:noFill/>
        </p:spPr>
        <p:txBody>
          <a:bodyPr wrap="square" rtlCol="0">
            <a:spAutoFit/>
          </a:bodyPr>
          <a:lstStyle/>
          <a:p>
            <a:r>
              <a:rPr lang="fr-FR" sz="1200" dirty="0" smtClean="0"/>
              <a:t>A  = 0</a:t>
            </a:r>
          </a:p>
          <a:p>
            <a:r>
              <a:rPr lang="fr-FR" sz="1200" dirty="0" smtClean="0"/>
              <a:t>B  = 1</a:t>
            </a:r>
          </a:p>
          <a:p>
            <a:r>
              <a:rPr lang="fr-FR" sz="1200" dirty="0" smtClean="0"/>
              <a:t>C  = 1</a:t>
            </a:r>
          </a:p>
          <a:p>
            <a:r>
              <a:rPr lang="fr-FR" sz="1200" dirty="0" smtClean="0"/>
              <a:t>D  = 0</a:t>
            </a:r>
          </a:p>
          <a:p>
            <a:r>
              <a:rPr lang="fr-FR" sz="1200" dirty="0" smtClean="0"/>
              <a:t>E  = 0</a:t>
            </a:r>
          </a:p>
          <a:p>
            <a:r>
              <a:rPr lang="fr-FR" sz="1200" dirty="0" smtClean="0"/>
              <a:t>F  = 0</a:t>
            </a:r>
          </a:p>
          <a:p>
            <a:r>
              <a:rPr lang="fr-FR" sz="1200" dirty="0" smtClean="0"/>
              <a:t>G  = 0</a:t>
            </a:r>
            <a:endParaRPr lang="fr-FR" sz="1200" dirty="0"/>
          </a:p>
        </p:txBody>
      </p:sp>
      <p:cxnSp>
        <p:nvCxnSpPr>
          <p:cNvPr id="61" name="Connecteur droit 60"/>
          <p:cNvCxnSpPr/>
          <p:nvPr/>
        </p:nvCxnSpPr>
        <p:spPr>
          <a:xfrm rot="10800000">
            <a:off x="2643174" y="3856342"/>
            <a:ext cx="19288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rot="10800000">
            <a:off x="2500298" y="3999218"/>
            <a:ext cx="207170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rot="10800000">
            <a:off x="2428860" y="4213532"/>
            <a:ext cx="214314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Connecteur droit 66"/>
          <p:cNvCxnSpPr>
            <a:stCxn id="58" idx="1"/>
          </p:cNvCxnSpPr>
          <p:nvPr/>
        </p:nvCxnSpPr>
        <p:spPr>
          <a:xfrm rot="10800000" flipV="1">
            <a:off x="2220163" y="4405964"/>
            <a:ext cx="2222816" cy="23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rot="10800000">
            <a:off x="2143108" y="4570722"/>
            <a:ext cx="235745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rot="10800000">
            <a:off x="2043960" y="4785036"/>
            <a:ext cx="242889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rot="5400000" flipH="1" flipV="1">
            <a:off x="2530171" y="3786190"/>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rot="5400000" flipH="1" flipV="1">
            <a:off x="2357422" y="3857628"/>
            <a:ext cx="28575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rot="5400000" flipH="1" flipV="1">
            <a:off x="2137262" y="3964785"/>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Connecteur droit 81"/>
          <p:cNvCxnSpPr/>
          <p:nvPr/>
        </p:nvCxnSpPr>
        <p:spPr>
          <a:xfrm rot="5400000" flipH="1" flipV="1">
            <a:off x="1901084" y="4071942"/>
            <a:ext cx="71438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Connecteur droit 83"/>
          <p:cNvCxnSpPr/>
          <p:nvPr/>
        </p:nvCxnSpPr>
        <p:spPr>
          <a:xfrm rot="5400000" flipH="1" flipV="1">
            <a:off x="1678761" y="4107661"/>
            <a:ext cx="9286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rot="5400000" flipH="1" flipV="1">
            <a:off x="1472456" y="4214818"/>
            <a:ext cx="114300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necteur droit 87"/>
          <p:cNvCxnSpPr/>
          <p:nvPr/>
        </p:nvCxnSpPr>
        <p:spPr>
          <a:xfrm rot="10800000">
            <a:off x="1928794" y="4929198"/>
            <a:ext cx="257176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necteur droit 89"/>
          <p:cNvCxnSpPr/>
          <p:nvPr/>
        </p:nvCxnSpPr>
        <p:spPr>
          <a:xfrm rot="5400000" flipH="1" flipV="1">
            <a:off x="1271997" y="4286256"/>
            <a:ext cx="1285884"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2" name="Picture 1"/>
          <p:cNvPicPr>
            <a:picLocks noChangeAspect="1" noChangeArrowheads="1"/>
          </p:cNvPicPr>
          <p:nvPr/>
        </p:nvPicPr>
        <p:blipFill>
          <a:blip r:embed="rId4"/>
          <a:srcRect l="27549" t="9237" r="58677" b="71926"/>
          <a:stretch>
            <a:fillRect/>
          </a:stretch>
        </p:blipFill>
        <p:spPr bwMode="auto">
          <a:xfrm>
            <a:off x="7572395" y="3770172"/>
            <a:ext cx="1034331" cy="1071570"/>
          </a:xfrm>
          <a:prstGeom prst="rect">
            <a:avLst/>
          </a:prstGeom>
          <a:noFill/>
          <a:ln w="9525">
            <a:noFill/>
            <a:miter lim="800000"/>
            <a:headEnd/>
            <a:tailEnd/>
          </a:ln>
          <a:effectLst/>
        </p:spPr>
      </p:pic>
      <p:sp>
        <p:nvSpPr>
          <p:cNvPr id="93" name="Flèche droite 92"/>
          <p:cNvSpPr/>
          <p:nvPr/>
        </p:nvSpPr>
        <p:spPr>
          <a:xfrm>
            <a:off x="5226634" y="4187108"/>
            <a:ext cx="500066" cy="28575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Flèche droite 93"/>
          <p:cNvSpPr/>
          <p:nvPr/>
        </p:nvSpPr>
        <p:spPr>
          <a:xfrm>
            <a:off x="7235604" y="4173253"/>
            <a:ext cx="500066" cy="28575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600" b="1" dirty="0" smtClean="0">
                <a:solidFill>
                  <a:srgbClr val="FF0000"/>
                </a:solidFill>
              </a:rPr>
              <a:t>TP N°2: Manipulation des entrées / sorties d’un microcontrôleur PIC16F84A (Afficheur 7-segments)</a:t>
            </a:r>
            <a:endParaRPr lang="fr-FR" sz="2600" dirty="0"/>
          </a:p>
        </p:txBody>
      </p:sp>
      <p:pic>
        <p:nvPicPr>
          <p:cNvPr id="12289" name="Picture 1"/>
          <p:cNvPicPr>
            <a:picLocks noChangeAspect="1" noChangeArrowheads="1"/>
          </p:cNvPicPr>
          <p:nvPr/>
        </p:nvPicPr>
        <p:blipFill>
          <a:blip r:embed="rId2"/>
          <a:srcRect b="63742"/>
          <a:stretch>
            <a:fillRect/>
          </a:stretch>
        </p:blipFill>
        <p:spPr bwMode="auto">
          <a:xfrm>
            <a:off x="4786314" y="3202117"/>
            <a:ext cx="4149032" cy="1139672"/>
          </a:xfrm>
          <a:prstGeom prst="rect">
            <a:avLst/>
          </a:prstGeom>
          <a:noFill/>
          <a:ln w="9525">
            <a:noFill/>
            <a:miter lim="800000"/>
            <a:headEnd/>
            <a:tailEnd/>
          </a:ln>
          <a:effectLst/>
        </p:spPr>
      </p:pic>
      <p:sp>
        <p:nvSpPr>
          <p:cNvPr id="5" name="ZoneTexte 4"/>
          <p:cNvSpPr txBox="1"/>
          <p:nvPr/>
        </p:nvSpPr>
        <p:spPr>
          <a:xfrm>
            <a:off x="428596" y="1696281"/>
            <a:ext cx="7786742" cy="369332"/>
          </a:xfrm>
          <a:prstGeom prst="rect">
            <a:avLst/>
          </a:prstGeom>
          <a:noFill/>
        </p:spPr>
        <p:txBody>
          <a:bodyPr wrap="square" rtlCol="0">
            <a:spAutoFit/>
          </a:bodyPr>
          <a:lstStyle/>
          <a:p>
            <a:r>
              <a:rPr lang="fr-FR" b="1" dirty="0"/>
              <a:t>Application </a:t>
            </a:r>
            <a:r>
              <a:rPr lang="fr-FR" b="1" dirty="0" smtClean="0"/>
              <a:t>N°1 </a:t>
            </a:r>
            <a:r>
              <a:rPr lang="fr-FR" b="1" dirty="0"/>
              <a:t>: Afficheur 7-segments simple </a:t>
            </a:r>
            <a:endParaRPr lang="fr-FR" dirty="0"/>
          </a:p>
        </p:txBody>
      </p:sp>
      <p:pic>
        <p:nvPicPr>
          <p:cNvPr id="7" name="Picture 1"/>
          <p:cNvPicPr>
            <a:picLocks noChangeAspect="1" noChangeArrowheads="1"/>
          </p:cNvPicPr>
          <p:nvPr/>
        </p:nvPicPr>
        <p:blipFill>
          <a:blip r:embed="rId2"/>
          <a:srcRect t="54545" b="13636"/>
          <a:stretch>
            <a:fillRect/>
          </a:stretch>
        </p:blipFill>
        <p:spPr bwMode="auto">
          <a:xfrm>
            <a:off x="4814024" y="4121282"/>
            <a:ext cx="4071934" cy="1000132"/>
          </a:xfrm>
          <a:prstGeom prst="rect">
            <a:avLst/>
          </a:prstGeom>
          <a:noFill/>
          <a:ln w="9525">
            <a:noFill/>
            <a:miter lim="800000"/>
            <a:headEnd/>
            <a:tailEnd/>
          </a:ln>
          <a:effectLst/>
        </p:spPr>
      </p:pic>
      <p:sp>
        <p:nvSpPr>
          <p:cNvPr id="8" name="Espace réservé du numéro de diapositive 7"/>
          <p:cNvSpPr>
            <a:spLocks noGrp="1"/>
          </p:cNvSpPr>
          <p:nvPr>
            <p:ph type="sldNum" sz="quarter" idx="12"/>
          </p:nvPr>
        </p:nvSpPr>
        <p:spPr/>
        <p:txBody>
          <a:bodyPr/>
          <a:lstStyle/>
          <a:p>
            <a:fld id="{F871B7CB-4858-40FD-9488-775A4161D83B}" type="slidenum">
              <a:rPr lang="fr-FR" smtClean="0"/>
              <a:pPr/>
              <a:t>12</a:t>
            </a:fld>
            <a:endParaRPr lang="fr-FR"/>
          </a:p>
        </p:txBody>
      </p:sp>
      <p:sp>
        <p:nvSpPr>
          <p:cNvPr id="9" name="Espace réservé du pied de page 8"/>
          <p:cNvSpPr>
            <a:spLocks noGrp="1"/>
          </p:cNvSpPr>
          <p:nvPr>
            <p:ph type="ftr" sz="quarter" idx="11"/>
          </p:nvPr>
        </p:nvSpPr>
        <p:spPr/>
        <p:txBody>
          <a:bodyPr/>
          <a:lstStyle/>
          <a:p>
            <a:r>
              <a:rPr lang="fr-FR" dirty="0" smtClean="0"/>
              <a:t>Mr. Megnafi Hicham     ESSA-Tlemcen</a:t>
            </a:r>
            <a:endParaRPr lang="fr-FR" dirty="0"/>
          </a:p>
        </p:txBody>
      </p:sp>
      <p:sp>
        <p:nvSpPr>
          <p:cNvPr id="10" name="Espace réservé de la date 9"/>
          <p:cNvSpPr>
            <a:spLocks noGrp="1"/>
          </p:cNvSpPr>
          <p:nvPr>
            <p:ph type="dt" sz="half" idx="10"/>
          </p:nvPr>
        </p:nvSpPr>
        <p:spPr/>
        <p:txBody>
          <a:bodyPr/>
          <a:lstStyle/>
          <a:p>
            <a:fld id="{6BBE5DE6-D913-4F47-A2F2-9096668710C9}" type="datetime1">
              <a:rPr lang="fr-FR" smtClean="0"/>
              <a:pPr/>
              <a:t>03/06/2026</a:t>
            </a:fld>
            <a:endParaRPr lang="fr-FR"/>
          </a:p>
        </p:txBody>
      </p:sp>
      <p:pic>
        <p:nvPicPr>
          <p:cNvPr id="11" name="Picture 1" descr="D:\Rechercher\EPST &amp; universite\ESSAT 2018-2019\TP 3eme année system a micro processeur\Ploycopie systeme a micro controleur\polycopie 3eme annee\polycopie\figures\figureII3.png"/>
          <p:cNvPicPr>
            <a:picLocks noChangeAspect="1" noChangeArrowheads="1"/>
          </p:cNvPicPr>
          <p:nvPr/>
        </p:nvPicPr>
        <p:blipFill>
          <a:blip r:embed="rId3"/>
          <a:srcRect l="10811" t="30987" b="11282"/>
          <a:stretch>
            <a:fillRect/>
          </a:stretch>
        </p:blipFill>
        <p:spPr bwMode="auto">
          <a:xfrm>
            <a:off x="5000628" y="1500174"/>
            <a:ext cx="4143372" cy="1714512"/>
          </a:xfrm>
          <a:prstGeom prst="rect">
            <a:avLst/>
          </a:prstGeom>
          <a:noFill/>
        </p:spPr>
      </p:pic>
      <p:sp>
        <p:nvSpPr>
          <p:cNvPr id="37" name="ZoneTexte 36"/>
          <p:cNvSpPr txBox="1"/>
          <p:nvPr/>
        </p:nvSpPr>
        <p:spPr>
          <a:xfrm>
            <a:off x="500034" y="2000240"/>
            <a:ext cx="4429156" cy="4801314"/>
          </a:xfrm>
          <a:prstGeom prst="rect">
            <a:avLst/>
          </a:prstGeom>
          <a:noFill/>
        </p:spPr>
        <p:txBody>
          <a:bodyPr wrap="square" rtlCol="0">
            <a:spAutoFit/>
          </a:bodyPr>
          <a:lstStyle/>
          <a:p>
            <a:r>
              <a:rPr lang="fr-FR" dirty="0" err="1" smtClean="0"/>
              <a:t>int</a:t>
            </a:r>
            <a:r>
              <a:rPr lang="fr-FR" dirty="0" smtClean="0"/>
              <a:t> tab[10]={0b0111111,</a:t>
            </a:r>
          </a:p>
          <a:p>
            <a:r>
              <a:rPr lang="fr-FR" dirty="0" smtClean="0"/>
              <a:t>                       0b0000110,</a:t>
            </a:r>
          </a:p>
          <a:p>
            <a:r>
              <a:rPr lang="fr-FR" dirty="0" smtClean="0"/>
              <a:t>                       0b1011011,</a:t>
            </a:r>
          </a:p>
          <a:p>
            <a:r>
              <a:rPr lang="fr-FR" dirty="0" smtClean="0"/>
              <a:t>                       0b1001111,</a:t>
            </a:r>
          </a:p>
          <a:p>
            <a:r>
              <a:rPr lang="fr-FR" dirty="0" smtClean="0"/>
              <a:t>                       0b1100110,</a:t>
            </a:r>
          </a:p>
          <a:p>
            <a:r>
              <a:rPr lang="fr-FR" dirty="0" smtClean="0"/>
              <a:t>                       0b1101101,</a:t>
            </a:r>
          </a:p>
          <a:p>
            <a:r>
              <a:rPr lang="fr-FR" dirty="0" smtClean="0"/>
              <a:t>                       0b1111100,</a:t>
            </a:r>
          </a:p>
          <a:p>
            <a:r>
              <a:rPr lang="fr-FR" dirty="0" smtClean="0"/>
              <a:t>                       0b0000111,</a:t>
            </a:r>
          </a:p>
          <a:p>
            <a:r>
              <a:rPr lang="fr-FR" dirty="0" smtClean="0"/>
              <a:t>                       0b1111111,</a:t>
            </a:r>
          </a:p>
          <a:p>
            <a:r>
              <a:rPr lang="fr-FR" dirty="0" smtClean="0"/>
              <a:t>                       0b1100111};</a:t>
            </a:r>
          </a:p>
          <a:p>
            <a:r>
              <a:rPr lang="fr-FR" dirty="0" err="1" smtClean="0"/>
              <a:t>void</a:t>
            </a:r>
            <a:r>
              <a:rPr lang="fr-FR" dirty="0" smtClean="0"/>
              <a:t> main() {</a:t>
            </a:r>
          </a:p>
          <a:p>
            <a:r>
              <a:rPr lang="fr-FR" dirty="0" smtClean="0"/>
              <a:t>TRISB = 0b00000000; </a:t>
            </a:r>
            <a:r>
              <a:rPr lang="fr-FR" dirty="0" err="1" smtClean="0"/>
              <a:t>int</a:t>
            </a:r>
            <a:r>
              <a:rPr lang="fr-FR" dirty="0" smtClean="0"/>
              <a:t> i; i=0;</a:t>
            </a:r>
          </a:p>
          <a:p>
            <a:r>
              <a:rPr lang="fr-FR" dirty="0" err="1" smtClean="0"/>
              <a:t>while</a:t>
            </a:r>
            <a:r>
              <a:rPr lang="fr-FR" dirty="0" smtClean="0"/>
              <a:t>(1){ </a:t>
            </a:r>
            <a:r>
              <a:rPr lang="fr-FR" dirty="0" err="1" smtClean="0"/>
              <a:t>portb</a:t>
            </a:r>
            <a:r>
              <a:rPr lang="fr-FR" dirty="0" smtClean="0"/>
              <a:t>=tab[i]; </a:t>
            </a:r>
          </a:p>
          <a:p>
            <a:r>
              <a:rPr lang="fr-FR" dirty="0" smtClean="0"/>
              <a:t>                 </a:t>
            </a:r>
            <a:r>
              <a:rPr lang="fr-FR" dirty="0" err="1" smtClean="0"/>
              <a:t>delay_ms</a:t>
            </a:r>
            <a:r>
              <a:rPr lang="fr-FR" dirty="0" smtClean="0"/>
              <a:t>(500);</a:t>
            </a:r>
          </a:p>
          <a:p>
            <a:r>
              <a:rPr lang="fr-FR" dirty="0" smtClean="0"/>
              <a:t>                 i=i+1; i=i%10;</a:t>
            </a:r>
          </a:p>
          <a:p>
            <a:r>
              <a:rPr lang="fr-FR" dirty="0" smtClean="0"/>
              <a:t>              }</a:t>
            </a:r>
          </a:p>
          <a:p>
            <a:r>
              <a:rPr lang="fr-FR" dirty="0" smtClean="0"/>
              <a:t>}</a:t>
            </a:r>
            <a:endParaRPr lang="fr-FR" dirty="0"/>
          </a:p>
        </p:txBody>
      </p:sp>
      <p:cxnSp>
        <p:nvCxnSpPr>
          <p:cNvPr id="39" name="Connecteur droit avec flèche 38"/>
          <p:cNvCxnSpPr/>
          <p:nvPr/>
        </p:nvCxnSpPr>
        <p:spPr>
          <a:xfrm rot="10800000">
            <a:off x="3000364" y="2143116"/>
            <a:ext cx="2000264" cy="13573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rot="10800000">
            <a:off x="3000364" y="2428868"/>
            <a:ext cx="3143272" cy="1000132"/>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629D7BD-C6C1-4CDC-8F6F-3B15A31A4C4D}" type="datetime1">
              <a:rPr lang="fr-FR" smtClean="0"/>
              <a:pPr/>
              <a:t>03/06/2026</a:t>
            </a:fld>
            <a:endParaRPr lang="fr-FR"/>
          </a:p>
        </p:txBody>
      </p:sp>
      <p:sp>
        <p:nvSpPr>
          <p:cNvPr id="5" name="Espace réservé du pied de page 4"/>
          <p:cNvSpPr>
            <a:spLocks noGrp="1"/>
          </p:cNvSpPr>
          <p:nvPr>
            <p:ph type="ftr" sz="quarter" idx="11"/>
          </p:nvPr>
        </p:nvSpPr>
        <p:spPr/>
        <p:txBody>
          <a:bodyPr/>
          <a:lstStyle/>
          <a:p>
            <a:r>
              <a:rPr lang="fr-FR" smtClean="0"/>
              <a:t>Mr. Megnafi Hicham     ESSA-Tlemcen</a:t>
            </a:r>
            <a:endParaRPr lang="fr-FR"/>
          </a:p>
        </p:txBody>
      </p:sp>
      <p:sp>
        <p:nvSpPr>
          <p:cNvPr id="6" name="Espace réservé du numéro de diapositive 5"/>
          <p:cNvSpPr>
            <a:spLocks noGrp="1"/>
          </p:cNvSpPr>
          <p:nvPr>
            <p:ph type="sldNum" sz="quarter" idx="12"/>
          </p:nvPr>
        </p:nvSpPr>
        <p:spPr/>
        <p:txBody>
          <a:bodyPr/>
          <a:lstStyle/>
          <a:p>
            <a:fld id="{F871B7CB-4858-40FD-9488-775A4161D83B}" type="slidenum">
              <a:rPr lang="fr-FR" smtClean="0"/>
              <a:pPr/>
              <a:t>13</a:t>
            </a:fld>
            <a:endParaRPr lang="fr-FR"/>
          </a:p>
        </p:txBody>
      </p:sp>
      <p:sp>
        <p:nvSpPr>
          <p:cNvPr id="8" name="Titre 1"/>
          <p:cNvSpPr>
            <a:spLocks noGrp="1"/>
          </p:cNvSpPr>
          <p:nvPr>
            <p:ph type="title"/>
          </p:nvPr>
        </p:nvSpPr>
        <p:spPr>
          <a:xfrm>
            <a:off x="457200" y="274638"/>
            <a:ext cx="8229600" cy="1143000"/>
          </a:xfrm>
        </p:spPr>
        <p:txBody>
          <a:bodyPr>
            <a:noAutofit/>
          </a:bodyPr>
          <a:lstStyle/>
          <a:p>
            <a:r>
              <a:rPr lang="fr-FR" sz="2600" b="1" dirty="0" smtClean="0">
                <a:solidFill>
                  <a:srgbClr val="FF0000"/>
                </a:solidFill>
              </a:rPr>
              <a:t>TP N°2: Manipulation des entrées / sorties d’un microcontrôleur PIC16F84A (Afficheur 7-segments)</a:t>
            </a:r>
            <a:endParaRPr lang="fr-FR" sz="2600" dirty="0"/>
          </a:p>
        </p:txBody>
      </p:sp>
      <p:sp>
        <p:nvSpPr>
          <p:cNvPr id="9" name="ZoneTexte 8"/>
          <p:cNvSpPr txBox="1"/>
          <p:nvPr/>
        </p:nvSpPr>
        <p:spPr>
          <a:xfrm>
            <a:off x="428596" y="1696281"/>
            <a:ext cx="7786742" cy="369332"/>
          </a:xfrm>
          <a:prstGeom prst="rect">
            <a:avLst/>
          </a:prstGeom>
          <a:noFill/>
        </p:spPr>
        <p:txBody>
          <a:bodyPr wrap="square" rtlCol="0">
            <a:spAutoFit/>
          </a:bodyPr>
          <a:lstStyle/>
          <a:p>
            <a:r>
              <a:rPr lang="fr-FR" b="1" dirty="0"/>
              <a:t>Application </a:t>
            </a:r>
            <a:r>
              <a:rPr lang="fr-FR" b="1" dirty="0" smtClean="0"/>
              <a:t>N°1 </a:t>
            </a:r>
            <a:r>
              <a:rPr lang="fr-FR" b="1" dirty="0"/>
              <a:t>: Afficheur 7-segments simple </a:t>
            </a:r>
            <a:endParaRPr lang="fr-FR" dirty="0"/>
          </a:p>
        </p:txBody>
      </p:sp>
      <p:pic>
        <p:nvPicPr>
          <p:cNvPr id="11" name="execution app1_tp2.wmv">
            <a:hlinkClick r:id="" action="ppaction://media"/>
          </p:cNvPr>
          <p:cNvPicPr>
            <a:picLocks noRot="1" noChangeAspect="1"/>
          </p:cNvPicPr>
          <p:nvPr>
            <a:videoFile r:link="rId1"/>
          </p:nvPr>
        </p:nvPicPr>
        <p:blipFill>
          <a:blip r:embed="rId3"/>
          <a:stretch>
            <a:fillRect/>
          </a:stretch>
        </p:blipFill>
        <p:spPr>
          <a:xfrm>
            <a:off x="152405" y="2034439"/>
            <a:ext cx="8874298" cy="43672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247"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600" b="1" dirty="0" smtClean="0">
                <a:solidFill>
                  <a:srgbClr val="FF0000"/>
                </a:solidFill>
              </a:rPr>
              <a:t>TP N°2: Manipulation des entrées / sorties d’un microcontrôleur PIC16F84A (Afficheur 7-segments)</a:t>
            </a:r>
            <a:endParaRPr lang="fr-FR" sz="2600" dirty="0"/>
          </a:p>
        </p:txBody>
      </p:sp>
      <p:sp>
        <p:nvSpPr>
          <p:cNvPr id="4" name="ZoneTexte 3"/>
          <p:cNvSpPr txBox="1"/>
          <p:nvPr/>
        </p:nvSpPr>
        <p:spPr>
          <a:xfrm>
            <a:off x="428596" y="1696281"/>
            <a:ext cx="7786742" cy="369332"/>
          </a:xfrm>
          <a:prstGeom prst="rect">
            <a:avLst/>
          </a:prstGeom>
          <a:noFill/>
        </p:spPr>
        <p:txBody>
          <a:bodyPr wrap="square" rtlCol="0">
            <a:spAutoFit/>
          </a:bodyPr>
          <a:lstStyle/>
          <a:p>
            <a:r>
              <a:rPr lang="fr-FR" b="1" dirty="0"/>
              <a:t>Application </a:t>
            </a:r>
            <a:r>
              <a:rPr lang="fr-FR" b="1" dirty="0" smtClean="0"/>
              <a:t>N°2 </a:t>
            </a:r>
            <a:r>
              <a:rPr lang="fr-FR" b="1" dirty="0"/>
              <a:t>: Afficheur 7-segments </a:t>
            </a:r>
            <a:r>
              <a:rPr lang="fr-FR" b="1" u="sng" dirty="0"/>
              <a:t>BCD</a:t>
            </a:r>
            <a:endParaRPr lang="fr-FR" dirty="0"/>
          </a:p>
        </p:txBody>
      </p:sp>
      <p:sp>
        <p:nvSpPr>
          <p:cNvPr id="6" name="ZoneTexte 5"/>
          <p:cNvSpPr txBox="1"/>
          <p:nvPr/>
        </p:nvSpPr>
        <p:spPr>
          <a:xfrm>
            <a:off x="571472" y="2339779"/>
            <a:ext cx="6340609" cy="646331"/>
          </a:xfrm>
          <a:prstGeom prst="rect">
            <a:avLst/>
          </a:prstGeom>
          <a:noFill/>
        </p:spPr>
        <p:txBody>
          <a:bodyPr wrap="square" rtlCol="0">
            <a:spAutoFit/>
          </a:bodyPr>
          <a:lstStyle/>
          <a:p>
            <a:r>
              <a:rPr lang="fr-FR" dirty="0"/>
              <a:t>Le but de cette application est de réaliser la même fonctionnalité que la première, en utilisons un afficheurs 7-</a:t>
            </a:r>
            <a:r>
              <a:rPr lang="fr-FR" dirty="0" err="1"/>
              <a:t>segements</a:t>
            </a:r>
            <a:r>
              <a:rPr lang="fr-FR" dirty="0"/>
              <a:t> BCD.</a:t>
            </a:r>
          </a:p>
        </p:txBody>
      </p:sp>
      <p:pic>
        <p:nvPicPr>
          <p:cNvPr id="8" name="Picture 2" descr="D:\Rechercher\EPST &amp; universite\ESSAT 2018-2019\TP 3eme année system a micro processeur\Ploycopie systeme a micro controleur\polycopie 3eme annee\polycopie\figures\figureII4.png"/>
          <p:cNvPicPr>
            <a:picLocks noChangeAspect="1" noChangeArrowheads="1"/>
          </p:cNvPicPr>
          <p:nvPr/>
        </p:nvPicPr>
        <p:blipFill>
          <a:blip r:embed="rId2"/>
          <a:srcRect t="5060" b="13145"/>
          <a:stretch>
            <a:fillRect/>
          </a:stretch>
        </p:blipFill>
        <p:spPr bwMode="auto">
          <a:xfrm>
            <a:off x="714348" y="3286124"/>
            <a:ext cx="7911967" cy="3000396"/>
          </a:xfrm>
          <a:prstGeom prst="rect">
            <a:avLst/>
          </a:prstGeom>
          <a:noFill/>
        </p:spPr>
      </p:pic>
      <p:pic>
        <p:nvPicPr>
          <p:cNvPr id="9" name="Picture 2" descr="D:\Rechercher\EPST &amp; universite\ESSAT 2018-2019\TP 3eme année system a micro processeur\Ploycopie systeme a micro controleur\polycopie 3eme annee\polycopie\figures\figureII4.png"/>
          <p:cNvPicPr>
            <a:picLocks noChangeAspect="1" noChangeArrowheads="1"/>
          </p:cNvPicPr>
          <p:nvPr/>
        </p:nvPicPr>
        <p:blipFill>
          <a:blip r:embed="rId2"/>
          <a:srcRect l="41413" t="5060" r="37820" b="81462"/>
          <a:stretch>
            <a:fillRect/>
          </a:stretch>
        </p:blipFill>
        <p:spPr bwMode="auto">
          <a:xfrm>
            <a:off x="714070" y="3277719"/>
            <a:ext cx="1643074" cy="561980"/>
          </a:xfrm>
          <a:prstGeom prst="rect">
            <a:avLst/>
          </a:prstGeom>
          <a:noFill/>
        </p:spPr>
      </p:pic>
      <p:pic>
        <p:nvPicPr>
          <p:cNvPr id="34819" name="Picture 3"/>
          <p:cNvPicPr>
            <a:picLocks noChangeAspect="1" noChangeArrowheads="1"/>
          </p:cNvPicPr>
          <p:nvPr/>
        </p:nvPicPr>
        <p:blipFill>
          <a:blip r:embed="rId3"/>
          <a:srcRect/>
          <a:stretch>
            <a:fillRect/>
          </a:stretch>
        </p:blipFill>
        <p:spPr bwMode="auto">
          <a:xfrm>
            <a:off x="6982964" y="2019002"/>
            <a:ext cx="1892102" cy="1261401"/>
          </a:xfrm>
          <a:prstGeom prst="rect">
            <a:avLst/>
          </a:prstGeom>
          <a:noFill/>
          <a:ln w="9525">
            <a:noFill/>
            <a:miter lim="800000"/>
            <a:headEnd/>
            <a:tailEnd/>
          </a:ln>
          <a:effectLst/>
        </p:spPr>
      </p:pic>
      <p:sp>
        <p:nvSpPr>
          <p:cNvPr id="11" name="Espace réservé du numéro de diapositive 10"/>
          <p:cNvSpPr>
            <a:spLocks noGrp="1"/>
          </p:cNvSpPr>
          <p:nvPr>
            <p:ph type="sldNum" sz="quarter" idx="12"/>
          </p:nvPr>
        </p:nvSpPr>
        <p:spPr/>
        <p:txBody>
          <a:bodyPr/>
          <a:lstStyle/>
          <a:p>
            <a:fld id="{F871B7CB-4858-40FD-9488-775A4161D83B}" type="slidenum">
              <a:rPr lang="fr-FR" smtClean="0"/>
              <a:pPr/>
              <a:t>14</a:t>
            </a:fld>
            <a:endParaRPr lang="fr-FR"/>
          </a:p>
        </p:txBody>
      </p:sp>
      <p:sp>
        <p:nvSpPr>
          <p:cNvPr id="12" name="Espace réservé du pied de page 11"/>
          <p:cNvSpPr>
            <a:spLocks noGrp="1"/>
          </p:cNvSpPr>
          <p:nvPr>
            <p:ph type="ftr" sz="quarter" idx="11"/>
          </p:nvPr>
        </p:nvSpPr>
        <p:spPr/>
        <p:txBody>
          <a:bodyPr/>
          <a:lstStyle/>
          <a:p>
            <a:r>
              <a:rPr lang="fr-FR" smtClean="0"/>
              <a:t>Mr. Megnafi Hicham     ESSA-Tlemcen</a:t>
            </a:r>
            <a:endParaRPr lang="fr-FR"/>
          </a:p>
        </p:txBody>
      </p:sp>
      <p:sp>
        <p:nvSpPr>
          <p:cNvPr id="13" name="Espace réservé de la date 12"/>
          <p:cNvSpPr>
            <a:spLocks noGrp="1"/>
          </p:cNvSpPr>
          <p:nvPr>
            <p:ph type="dt" sz="half" idx="10"/>
          </p:nvPr>
        </p:nvSpPr>
        <p:spPr/>
        <p:txBody>
          <a:bodyPr/>
          <a:lstStyle/>
          <a:p>
            <a:fld id="{13729321-687E-4306-B7BC-7BC9B079C149}" type="datetime1">
              <a:rPr lang="fr-FR" smtClean="0"/>
              <a:pPr/>
              <a:t>03/06/2026</a:t>
            </a:fld>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600" b="1" dirty="0" smtClean="0">
                <a:solidFill>
                  <a:srgbClr val="FF0000"/>
                </a:solidFill>
              </a:rPr>
              <a:t>TP N°2: Manipulation des entrées / sorties d’un microcontrôleur PIC16F84A (Afficheur 7-segments)</a:t>
            </a:r>
            <a:endParaRPr lang="fr-FR" sz="2600" dirty="0"/>
          </a:p>
        </p:txBody>
      </p:sp>
      <p:pic>
        <p:nvPicPr>
          <p:cNvPr id="11266" name="Picture 2"/>
          <p:cNvPicPr>
            <a:picLocks noChangeAspect="1" noChangeArrowheads="1"/>
          </p:cNvPicPr>
          <p:nvPr/>
        </p:nvPicPr>
        <p:blipFill>
          <a:blip r:embed="rId3"/>
          <a:srcRect r="32873"/>
          <a:stretch>
            <a:fillRect/>
          </a:stretch>
        </p:blipFill>
        <p:spPr bwMode="auto">
          <a:xfrm>
            <a:off x="1667712" y="2191882"/>
            <a:ext cx="3214678" cy="1855799"/>
          </a:xfrm>
          <a:prstGeom prst="rect">
            <a:avLst/>
          </a:prstGeom>
          <a:noFill/>
          <a:ln w="9525">
            <a:noFill/>
            <a:miter lim="800000"/>
            <a:headEnd/>
            <a:tailEnd/>
          </a:ln>
          <a:effectLst/>
        </p:spPr>
      </p:pic>
      <p:sp>
        <p:nvSpPr>
          <p:cNvPr id="5" name="ZoneTexte 4"/>
          <p:cNvSpPr txBox="1"/>
          <p:nvPr/>
        </p:nvSpPr>
        <p:spPr>
          <a:xfrm>
            <a:off x="3445708" y="1688427"/>
            <a:ext cx="1436714" cy="646331"/>
          </a:xfrm>
          <a:prstGeom prst="rect">
            <a:avLst/>
          </a:prstGeom>
          <a:noFill/>
        </p:spPr>
        <p:txBody>
          <a:bodyPr wrap="square" rtlCol="0">
            <a:spAutoFit/>
          </a:bodyPr>
          <a:lstStyle/>
          <a:p>
            <a:pPr algn="ctr"/>
            <a:r>
              <a:rPr lang="fr-FR" dirty="0" smtClean="0"/>
              <a:t>Afficheur 7 segments </a:t>
            </a:r>
            <a:endParaRPr lang="fr-FR" dirty="0"/>
          </a:p>
        </p:txBody>
      </p:sp>
      <p:sp>
        <p:nvSpPr>
          <p:cNvPr id="6" name="ZoneTexte 5"/>
          <p:cNvSpPr txBox="1"/>
          <p:nvPr/>
        </p:nvSpPr>
        <p:spPr>
          <a:xfrm>
            <a:off x="1882026" y="1977568"/>
            <a:ext cx="1214446" cy="642942"/>
          </a:xfrm>
          <a:prstGeom prst="rect">
            <a:avLst/>
          </a:prstGeom>
          <a:noFill/>
        </p:spPr>
        <p:txBody>
          <a:bodyPr wrap="square" rtlCol="0">
            <a:spAutoFit/>
          </a:bodyPr>
          <a:lstStyle/>
          <a:p>
            <a:pPr algn="ctr"/>
            <a:r>
              <a:rPr lang="fr-FR" dirty="0" smtClean="0"/>
              <a:t>Décodeur  BCD</a:t>
            </a:r>
            <a:endParaRPr lang="fr-FR" dirty="0"/>
          </a:p>
        </p:txBody>
      </p:sp>
      <p:sp>
        <p:nvSpPr>
          <p:cNvPr id="7" name="Rectangle 6"/>
          <p:cNvSpPr/>
          <p:nvPr/>
        </p:nvSpPr>
        <p:spPr>
          <a:xfrm>
            <a:off x="238952" y="2554436"/>
            <a:ext cx="1428760" cy="923330"/>
          </a:xfrm>
          <a:prstGeom prst="rect">
            <a:avLst/>
          </a:prstGeom>
        </p:spPr>
        <p:txBody>
          <a:bodyPr wrap="square">
            <a:spAutoFit/>
          </a:bodyPr>
          <a:lstStyle/>
          <a:p>
            <a:r>
              <a:rPr lang="fr-FR" dirty="0" smtClean="0"/>
              <a:t>code binaire  de 4 bits vers l’afficheur </a:t>
            </a:r>
            <a:endParaRPr lang="fr-FR" dirty="0"/>
          </a:p>
        </p:txBody>
      </p:sp>
      <p:sp>
        <p:nvSpPr>
          <p:cNvPr id="8" name="ZoneTexte 7"/>
          <p:cNvSpPr txBox="1"/>
          <p:nvPr/>
        </p:nvSpPr>
        <p:spPr>
          <a:xfrm>
            <a:off x="428596" y="1322196"/>
            <a:ext cx="7786742" cy="369332"/>
          </a:xfrm>
          <a:prstGeom prst="rect">
            <a:avLst/>
          </a:prstGeom>
          <a:noFill/>
        </p:spPr>
        <p:txBody>
          <a:bodyPr wrap="square" rtlCol="0">
            <a:spAutoFit/>
          </a:bodyPr>
          <a:lstStyle/>
          <a:p>
            <a:r>
              <a:rPr lang="fr-FR" b="1" dirty="0"/>
              <a:t>Application </a:t>
            </a:r>
            <a:r>
              <a:rPr lang="fr-FR" b="1" dirty="0" smtClean="0"/>
              <a:t>N°2 </a:t>
            </a:r>
            <a:r>
              <a:rPr lang="fr-FR" b="1" dirty="0"/>
              <a:t>: Afficheur 7-segments </a:t>
            </a:r>
            <a:r>
              <a:rPr lang="fr-FR" b="1" u="sng" dirty="0"/>
              <a:t>BCD</a:t>
            </a:r>
            <a:endParaRPr lang="fr-FR" dirty="0"/>
          </a:p>
        </p:txBody>
      </p:sp>
      <p:pic>
        <p:nvPicPr>
          <p:cNvPr id="9" name="Picture 1"/>
          <p:cNvPicPr>
            <a:picLocks noChangeAspect="1" noChangeArrowheads="1"/>
          </p:cNvPicPr>
          <p:nvPr/>
        </p:nvPicPr>
        <p:blipFill>
          <a:blip r:embed="rId4"/>
          <a:srcRect l="65565" t="5682" r="18939" b="63742"/>
          <a:stretch>
            <a:fillRect/>
          </a:stretch>
        </p:blipFill>
        <p:spPr bwMode="auto">
          <a:xfrm>
            <a:off x="7610953" y="3661326"/>
            <a:ext cx="1285852" cy="1922097"/>
          </a:xfrm>
          <a:prstGeom prst="rect">
            <a:avLst/>
          </a:prstGeom>
          <a:noFill/>
          <a:ln w="9525">
            <a:noFill/>
            <a:miter lim="800000"/>
            <a:headEnd/>
            <a:tailEnd/>
          </a:ln>
          <a:effectLst/>
        </p:spPr>
      </p:pic>
      <p:sp>
        <p:nvSpPr>
          <p:cNvPr id="10" name="ZoneTexte 9"/>
          <p:cNvSpPr txBox="1"/>
          <p:nvPr/>
        </p:nvSpPr>
        <p:spPr>
          <a:xfrm>
            <a:off x="5610689" y="4032633"/>
            <a:ext cx="718466" cy="1200329"/>
          </a:xfrm>
          <a:prstGeom prst="rect">
            <a:avLst/>
          </a:prstGeom>
          <a:noFill/>
        </p:spPr>
        <p:txBody>
          <a:bodyPr wrap="none" rtlCol="0">
            <a:spAutoFit/>
          </a:bodyPr>
          <a:lstStyle/>
          <a:p>
            <a:r>
              <a:rPr lang="fr-FR" dirty="0" smtClean="0"/>
              <a:t>A = 1</a:t>
            </a:r>
          </a:p>
          <a:p>
            <a:r>
              <a:rPr lang="fr-FR" dirty="0" smtClean="0"/>
              <a:t>B  =1</a:t>
            </a:r>
          </a:p>
          <a:p>
            <a:r>
              <a:rPr lang="fr-FR" dirty="0" smtClean="0"/>
              <a:t>C  =0</a:t>
            </a:r>
          </a:p>
          <a:p>
            <a:r>
              <a:rPr lang="fr-FR" dirty="0" smtClean="0">
                <a:solidFill>
                  <a:srgbClr val="FF0000"/>
                </a:solidFill>
              </a:rPr>
              <a:t>D  =0</a:t>
            </a:r>
            <a:r>
              <a:rPr lang="fr-FR" dirty="0" smtClean="0"/>
              <a:t> </a:t>
            </a:r>
            <a:endParaRPr lang="fr-FR" dirty="0"/>
          </a:p>
        </p:txBody>
      </p:sp>
      <p:sp>
        <p:nvSpPr>
          <p:cNvPr id="11" name="Flèche droite 10"/>
          <p:cNvSpPr/>
          <p:nvPr/>
        </p:nvSpPr>
        <p:spPr>
          <a:xfrm>
            <a:off x="6682259" y="4304268"/>
            <a:ext cx="928694"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6396507" y="3875640"/>
            <a:ext cx="1214446" cy="642942"/>
          </a:xfrm>
          <a:prstGeom prst="rect">
            <a:avLst/>
          </a:prstGeom>
          <a:noFill/>
        </p:spPr>
        <p:txBody>
          <a:bodyPr wrap="square" rtlCol="0">
            <a:spAutoFit/>
          </a:bodyPr>
          <a:lstStyle/>
          <a:p>
            <a:pPr algn="ctr"/>
            <a:r>
              <a:rPr lang="fr-FR" dirty="0" smtClean="0">
                <a:solidFill>
                  <a:schemeClr val="accent1">
                    <a:lumMod val="75000"/>
                  </a:schemeClr>
                </a:solidFill>
              </a:rPr>
              <a:t>Décodeur  BCD</a:t>
            </a:r>
            <a:endParaRPr lang="fr-FR" dirty="0">
              <a:solidFill>
                <a:schemeClr val="accent1">
                  <a:lumMod val="75000"/>
                </a:schemeClr>
              </a:solidFill>
            </a:endParaRPr>
          </a:p>
        </p:txBody>
      </p:sp>
      <p:sp>
        <p:nvSpPr>
          <p:cNvPr id="13" name="ZoneTexte 12"/>
          <p:cNvSpPr txBox="1"/>
          <p:nvPr/>
        </p:nvSpPr>
        <p:spPr>
          <a:xfrm>
            <a:off x="5109948" y="3990565"/>
            <a:ext cx="401072" cy="1528624"/>
          </a:xfrm>
          <a:prstGeom prst="rect">
            <a:avLst/>
          </a:prstGeom>
          <a:noFill/>
        </p:spPr>
        <p:txBody>
          <a:bodyPr wrap="none" rtlCol="0">
            <a:spAutoFit/>
          </a:bodyPr>
          <a:lstStyle/>
          <a:p>
            <a:r>
              <a:rPr lang="fr-FR" sz="2000" dirty="0" smtClean="0"/>
              <a:t>2</a:t>
            </a:r>
            <a:r>
              <a:rPr lang="fr-FR" sz="2000" baseline="30000" dirty="0" smtClean="0"/>
              <a:t>0</a:t>
            </a:r>
          </a:p>
          <a:p>
            <a:r>
              <a:rPr lang="fr-FR" sz="2000" dirty="0" smtClean="0"/>
              <a:t>2</a:t>
            </a:r>
            <a:r>
              <a:rPr lang="fr-FR" sz="2000" baseline="30000" dirty="0"/>
              <a:t>1</a:t>
            </a:r>
            <a:endParaRPr lang="fr-FR" sz="2000" baseline="30000" dirty="0" smtClean="0"/>
          </a:p>
          <a:p>
            <a:r>
              <a:rPr lang="fr-FR" sz="2000" dirty="0" smtClean="0"/>
              <a:t>2</a:t>
            </a:r>
            <a:r>
              <a:rPr lang="fr-FR" sz="2000" baseline="30000" dirty="0"/>
              <a:t>2</a:t>
            </a:r>
            <a:endParaRPr lang="fr-FR" sz="2000" baseline="30000" dirty="0" smtClean="0"/>
          </a:p>
          <a:p>
            <a:r>
              <a:rPr lang="fr-FR" sz="2000" dirty="0" smtClean="0">
                <a:solidFill>
                  <a:srgbClr val="FF0000"/>
                </a:solidFill>
              </a:rPr>
              <a:t>2</a:t>
            </a:r>
            <a:r>
              <a:rPr lang="fr-FR" sz="2000" baseline="30000" dirty="0">
                <a:solidFill>
                  <a:srgbClr val="FF0000"/>
                </a:solidFill>
              </a:rPr>
              <a:t>3</a:t>
            </a:r>
            <a:endParaRPr lang="fr-FR" sz="2000" baseline="30000" dirty="0" smtClean="0">
              <a:solidFill>
                <a:srgbClr val="FF0000"/>
              </a:solidFill>
            </a:endParaRPr>
          </a:p>
          <a:p>
            <a:endParaRPr lang="fr-FR" sz="2000" baseline="30000" dirty="0"/>
          </a:p>
        </p:txBody>
      </p:sp>
      <p:sp>
        <p:nvSpPr>
          <p:cNvPr id="14" name="Espace réservé du numéro de diapositive 13"/>
          <p:cNvSpPr>
            <a:spLocks noGrp="1"/>
          </p:cNvSpPr>
          <p:nvPr>
            <p:ph type="sldNum" sz="quarter" idx="12"/>
          </p:nvPr>
        </p:nvSpPr>
        <p:spPr/>
        <p:txBody>
          <a:bodyPr/>
          <a:lstStyle/>
          <a:p>
            <a:fld id="{F871B7CB-4858-40FD-9488-775A4161D83B}" type="slidenum">
              <a:rPr lang="fr-FR" smtClean="0"/>
              <a:pPr/>
              <a:t>15</a:t>
            </a:fld>
            <a:endParaRPr lang="fr-FR"/>
          </a:p>
        </p:txBody>
      </p:sp>
      <p:sp>
        <p:nvSpPr>
          <p:cNvPr id="16" name="Espace réservé du pied de page 15"/>
          <p:cNvSpPr>
            <a:spLocks noGrp="1"/>
          </p:cNvSpPr>
          <p:nvPr>
            <p:ph type="ftr" sz="quarter" idx="11"/>
          </p:nvPr>
        </p:nvSpPr>
        <p:spPr/>
        <p:txBody>
          <a:bodyPr/>
          <a:lstStyle/>
          <a:p>
            <a:r>
              <a:rPr lang="fr-FR" smtClean="0"/>
              <a:t>Mr. Megnafi Hicham     ESSA-Tlemcen</a:t>
            </a:r>
            <a:endParaRPr lang="fr-FR"/>
          </a:p>
        </p:txBody>
      </p:sp>
      <p:sp>
        <p:nvSpPr>
          <p:cNvPr id="17" name="Espace réservé de la date 16"/>
          <p:cNvSpPr>
            <a:spLocks noGrp="1"/>
          </p:cNvSpPr>
          <p:nvPr>
            <p:ph type="dt" sz="half" idx="10"/>
          </p:nvPr>
        </p:nvSpPr>
        <p:spPr/>
        <p:txBody>
          <a:bodyPr/>
          <a:lstStyle/>
          <a:p>
            <a:fld id="{CE8C5816-0BEA-4AC9-BBC5-40596E6E3F6E}" type="datetime1">
              <a:rPr lang="fr-FR" smtClean="0"/>
              <a:pPr/>
              <a:t>03/06/2026</a:t>
            </a:fld>
            <a:endParaRPr lang="fr-FR"/>
          </a:p>
        </p:txBody>
      </p:sp>
      <p:sp>
        <p:nvSpPr>
          <p:cNvPr id="19" name="ZoneTexte 18"/>
          <p:cNvSpPr txBox="1"/>
          <p:nvPr/>
        </p:nvSpPr>
        <p:spPr>
          <a:xfrm>
            <a:off x="180115" y="5762252"/>
            <a:ext cx="8429684" cy="369332"/>
          </a:xfrm>
          <a:prstGeom prst="rect">
            <a:avLst/>
          </a:prstGeom>
          <a:noFill/>
        </p:spPr>
        <p:txBody>
          <a:bodyPr wrap="square" rtlCol="0">
            <a:spAutoFit/>
          </a:bodyPr>
          <a:lstStyle/>
          <a:p>
            <a:pPr algn="just"/>
            <a:r>
              <a:rPr lang="fr-FR" dirty="0" smtClean="0">
                <a:solidFill>
                  <a:schemeClr val="accent1">
                    <a:lumMod val="75000"/>
                  </a:schemeClr>
                </a:solidFill>
              </a:rPr>
              <a:t>1)  Modifier </a:t>
            </a:r>
            <a:r>
              <a:rPr lang="fr-FR" dirty="0">
                <a:solidFill>
                  <a:schemeClr val="accent1">
                    <a:lumMod val="75000"/>
                  </a:schemeClr>
                </a:solidFill>
              </a:rPr>
              <a:t>le premier programme pour qu’il puisse gérer le nouvel afficheur.</a:t>
            </a:r>
            <a:r>
              <a:rPr lang="fr-FR" dirty="0" smtClean="0">
                <a:solidFill>
                  <a:schemeClr val="accent1">
                    <a:lumMod val="75000"/>
                  </a:schemeClr>
                </a:solidFill>
              </a:rPr>
              <a:t> </a:t>
            </a:r>
          </a:p>
        </p:txBody>
      </p:sp>
      <p:sp>
        <p:nvSpPr>
          <p:cNvPr id="18" name="Rectangle 17"/>
          <p:cNvSpPr/>
          <p:nvPr/>
        </p:nvSpPr>
        <p:spPr>
          <a:xfrm>
            <a:off x="4979407" y="3480971"/>
            <a:ext cx="3786214" cy="21431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4937842" y="3107763"/>
            <a:ext cx="1101584" cy="369332"/>
          </a:xfrm>
          <a:prstGeom prst="rect">
            <a:avLst/>
          </a:prstGeom>
          <a:noFill/>
        </p:spPr>
        <p:txBody>
          <a:bodyPr wrap="none" rtlCol="0">
            <a:spAutoFit/>
          </a:bodyPr>
          <a:lstStyle/>
          <a:p>
            <a:r>
              <a:rPr lang="fr-FR" dirty="0" smtClean="0"/>
              <a:t>Exemple :</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600" b="1" dirty="0" smtClean="0">
                <a:solidFill>
                  <a:srgbClr val="FF0000"/>
                </a:solidFill>
              </a:rPr>
              <a:t>TP N°2: Manipulation des entrées / sorties d’un microcontrôleur PIC16F84A (Afficheur 7-segments)</a:t>
            </a:r>
            <a:endParaRPr lang="fr-FR" sz="2600" dirty="0"/>
          </a:p>
        </p:txBody>
      </p:sp>
      <p:sp>
        <p:nvSpPr>
          <p:cNvPr id="8" name="ZoneTexte 7"/>
          <p:cNvSpPr txBox="1"/>
          <p:nvPr/>
        </p:nvSpPr>
        <p:spPr>
          <a:xfrm>
            <a:off x="428596" y="1322196"/>
            <a:ext cx="7786742" cy="369332"/>
          </a:xfrm>
          <a:prstGeom prst="rect">
            <a:avLst/>
          </a:prstGeom>
          <a:noFill/>
        </p:spPr>
        <p:txBody>
          <a:bodyPr wrap="square" rtlCol="0">
            <a:spAutoFit/>
          </a:bodyPr>
          <a:lstStyle/>
          <a:p>
            <a:r>
              <a:rPr lang="fr-FR" b="1" dirty="0"/>
              <a:t>Application </a:t>
            </a:r>
            <a:r>
              <a:rPr lang="fr-FR" b="1" dirty="0" smtClean="0"/>
              <a:t>N°2 </a:t>
            </a:r>
            <a:r>
              <a:rPr lang="fr-FR" b="1" dirty="0"/>
              <a:t>: Afficheur 7-segments </a:t>
            </a:r>
            <a:r>
              <a:rPr lang="fr-FR" b="1" u="sng" dirty="0"/>
              <a:t>BCD</a:t>
            </a:r>
            <a:endParaRPr lang="fr-FR" dirty="0"/>
          </a:p>
        </p:txBody>
      </p:sp>
      <p:sp>
        <p:nvSpPr>
          <p:cNvPr id="14" name="Espace réservé du numéro de diapositive 13"/>
          <p:cNvSpPr>
            <a:spLocks noGrp="1"/>
          </p:cNvSpPr>
          <p:nvPr>
            <p:ph type="sldNum" sz="quarter" idx="12"/>
          </p:nvPr>
        </p:nvSpPr>
        <p:spPr/>
        <p:txBody>
          <a:bodyPr/>
          <a:lstStyle/>
          <a:p>
            <a:fld id="{F871B7CB-4858-40FD-9488-775A4161D83B}" type="slidenum">
              <a:rPr lang="fr-FR" smtClean="0"/>
              <a:pPr/>
              <a:t>16</a:t>
            </a:fld>
            <a:endParaRPr lang="fr-FR"/>
          </a:p>
        </p:txBody>
      </p:sp>
      <p:sp>
        <p:nvSpPr>
          <p:cNvPr id="16" name="Espace réservé du pied de page 15"/>
          <p:cNvSpPr>
            <a:spLocks noGrp="1"/>
          </p:cNvSpPr>
          <p:nvPr>
            <p:ph type="ftr" sz="quarter" idx="11"/>
          </p:nvPr>
        </p:nvSpPr>
        <p:spPr/>
        <p:txBody>
          <a:bodyPr/>
          <a:lstStyle/>
          <a:p>
            <a:r>
              <a:rPr lang="fr-FR" dirty="0" smtClean="0"/>
              <a:t>Mr. Megnafi Hicham     ESSA-Tlemcen</a:t>
            </a:r>
            <a:endParaRPr lang="fr-FR" dirty="0"/>
          </a:p>
        </p:txBody>
      </p:sp>
      <p:sp>
        <p:nvSpPr>
          <p:cNvPr id="17" name="Espace réservé de la date 16"/>
          <p:cNvSpPr>
            <a:spLocks noGrp="1"/>
          </p:cNvSpPr>
          <p:nvPr>
            <p:ph type="dt" sz="half" idx="10"/>
          </p:nvPr>
        </p:nvSpPr>
        <p:spPr/>
        <p:txBody>
          <a:bodyPr/>
          <a:lstStyle/>
          <a:p>
            <a:fld id="{CE8C5816-0BEA-4AC9-BBC5-40596E6E3F6E}" type="datetime1">
              <a:rPr lang="fr-FR" smtClean="0"/>
              <a:pPr/>
              <a:t>03/06/2026</a:t>
            </a:fld>
            <a:endParaRPr lang="fr-FR" dirty="0"/>
          </a:p>
        </p:txBody>
      </p:sp>
      <p:pic>
        <p:nvPicPr>
          <p:cNvPr id="35" name="Picture 2"/>
          <p:cNvPicPr>
            <a:picLocks noChangeAspect="1" noChangeArrowheads="1"/>
          </p:cNvPicPr>
          <p:nvPr/>
        </p:nvPicPr>
        <p:blipFill>
          <a:blip r:embed="rId3"/>
          <a:srcRect b="9823"/>
          <a:stretch>
            <a:fillRect/>
          </a:stretch>
        </p:blipFill>
        <p:spPr bwMode="auto">
          <a:xfrm>
            <a:off x="1239961" y="2805116"/>
            <a:ext cx="6922584" cy="3357586"/>
          </a:xfrm>
          <a:prstGeom prst="rect">
            <a:avLst/>
          </a:prstGeom>
          <a:noFill/>
          <a:ln w="9525">
            <a:noFill/>
            <a:miter lim="800000"/>
            <a:headEnd/>
            <a:tailEnd/>
          </a:ln>
          <a:effectLst/>
        </p:spPr>
      </p:pic>
      <p:grpSp>
        <p:nvGrpSpPr>
          <p:cNvPr id="48" name="Groupe 47"/>
          <p:cNvGrpSpPr/>
          <p:nvPr/>
        </p:nvGrpSpPr>
        <p:grpSpPr>
          <a:xfrm>
            <a:off x="2855325" y="4876818"/>
            <a:ext cx="857256" cy="1230914"/>
            <a:chOff x="2855325" y="3754563"/>
            <a:chExt cx="857256" cy="1230914"/>
          </a:xfrm>
        </p:grpSpPr>
        <p:sp>
          <p:nvSpPr>
            <p:cNvPr id="41" name="Accolade fermante 40"/>
            <p:cNvSpPr/>
            <p:nvPr/>
          </p:nvSpPr>
          <p:spPr>
            <a:xfrm>
              <a:off x="3097349" y="3754563"/>
              <a:ext cx="357190" cy="928694"/>
            </a:xfrm>
            <a:prstGeom prst="righ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chemeClr val="tx1">
                    <a:lumMod val="95000"/>
                    <a:lumOff val="5000"/>
                  </a:schemeClr>
                </a:solidFill>
              </a:endParaRPr>
            </a:p>
          </p:txBody>
        </p:sp>
        <p:sp>
          <p:nvSpPr>
            <p:cNvPr id="42" name="ZoneTexte 41"/>
            <p:cNvSpPr txBox="1"/>
            <p:nvPr/>
          </p:nvSpPr>
          <p:spPr>
            <a:xfrm>
              <a:off x="2855325" y="4616145"/>
              <a:ext cx="857256" cy="369332"/>
            </a:xfrm>
            <a:prstGeom prst="rect">
              <a:avLst/>
            </a:prstGeom>
            <a:noFill/>
          </p:spPr>
          <p:txBody>
            <a:bodyPr wrap="square" rtlCol="0">
              <a:spAutoFit/>
            </a:bodyPr>
            <a:lstStyle/>
            <a:p>
              <a:r>
                <a:rPr lang="fr-FR" b="1" i="1" dirty="0" smtClean="0">
                  <a:solidFill>
                    <a:schemeClr val="accent6">
                      <a:lumMod val="75000"/>
                    </a:schemeClr>
                  </a:solidFill>
                </a:rPr>
                <a:t>Port B</a:t>
              </a:r>
              <a:endParaRPr lang="fr-FR" b="1" i="1" dirty="0">
                <a:solidFill>
                  <a:schemeClr val="accent6">
                    <a:lumMod val="75000"/>
                  </a:schemeClr>
                </a:solidFill>
              </a:endParaRPr>
            </a:p>
          </p:txBody>
        </p:sp>
      </p:grpSp>
      <p:grpSp>
        <p:nvGrpSpPr>
          <p:cNvPr id="46" name="Groupe 45"/>
          <p:cNvGrpSpPr/>
          <p:nvPr/>
        </p:nvGrpSpPr>
        <p:grpSpPr>
          <a:xfrm>
            <a:off x="454143" y="2848844"/>
            <a:ext cx="7774640" cy="2514185"/>
            <a:chOff x="454143" y="1726589"/>
            <a:chExt cx="7774640" cy="2514185"/>
          </a:xfrm>
        </p:grpSpPr>
        <p:sp>
          <p:nvSpPr>
            <p:cNvPr id="36" name="Rectangle 35"/>
            <p:cNvSpPr/>
            <p:nvPr/>
          </p:nvSpPr>
          <p:spPr>
            <a:xfrm>
              <a:off x="2240093" y="3812146"/>
              <a:ext cx="785818"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lèche droite 37"/>
            <p:cNvSpPr/>
            <p:nvPr/>
          </p:nvSpPr>
          <p:spPr>
            <a:xfrm>
              <a:off x="1954341" y="3968877"/>
              <a:ext cx="285752" cy="1428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6995689" y="1726589"/>
              <a:ext cx="1233094" cy="369332"/>
            </a:xfrm>
            <a:prstGeom prst="rect">
              <a:avLst/>
            </a:prstGeom>
            <a:noFill/>
          </p:spPr>
          <p:txBody>
            <a:bodyPr wrap="none" rtlCol="0">
              <a:spAutoFit/>
            </a:bodyPr>
            <a:lstStyle/>
            <a:p>
              <a:r>
                <a:rPr lang="fr-FR" b="1" i="1" dirty="0" smtClean="0">
                  <a:solidFill>
                    <a:srgbClr val="FF0000"/>
                  </a:solidFill>
                </a:rPr>
                <a:t>Afficheur 1</a:t>
              </a:r>
              <a:endParaRPr lang="fr-FR" b="1" i="1" dirty="0">
                <a:solidFill>
                  <a:srgbClr val="FF0000"/>
                </a:solidFill>
              </a:endParaRPr>
            </a:p>
          </p:txBody>
        </p:sp>
        <p:sp>
          <p:nvSpPr>
            <p:cNvPr id="43" name="ZoneTexte 42"/>
            <p:cNvSpPr txBox="1"/>
            <p:nvPr/>
          </p:nvSpPr>
          <p:spPr>
            <a:xfrm>
              <a:off x="454143" y="3854115"/>
              <a:ext cx="1443428" cy="369332"/>
            </a:xfrm>
            <a:prstGeom prst="rect">
              <a:avLst/>
            </a:prstGeom>
            <a:noFill/>
          </p:spPr>
          <p:txBody>
            <a:bodyPr wrap="square" rtlCol="0">
              <a:spAutoFit/>
            </a:bodyPr>
            <a:lstStyle/>
            <a:p>
              <a:r>
                <a:rPr lang="fr-FR" b="1" i="1" dirty="0" smtClean="0">
                  <a:solidFill>
                    <a:srgbClr val="FF0000"/>
                  </a:solidFill>
                </a:rPr>
                <a:t>Port B_AFF1</a:t>
              </a:r>
              <a:endParaRPr lang="fr-FR" b="1" i="1" dirty="0">
                <a:solidFill>
                  <a:srgbClr val="FF0000"/>
                </a:solidFill>
              </a:endParaRPr>
            </a:p>
          </p:txBody>
        </p:sp>
      </p:grpSp>
      <p:grpSp>
        <p:nvGrpSpPr>
          <p:cNvPr id="47" name="Groupe 46"/>
          <p:cNvGrpSpPr/>
          <p:nvPr/>
        </p:nvGrpSpPr>
        <p:grpSpPr>
          <a:xfrm>
            <a:off x="440283" y="2890404"/>
            <a:ext cx="5876505" cy="2843670"/>
            <a:chOff x="440283" y="1754294"/>
            <a:chExt cx="5876505" cy="2843670"/>
          </a:xfrm>
        </p:grpSpPr>
        <p:sp>
          <p:nvSpPr>
            <p:cNvPr id="37" name="Rectangle 36"/>
            <p:cNvSpPr/>
            <p:nvPr/>
          </p:nvSpPr>
          <p:spPr>
            <a:xfrm>
              <a:off x="2240088" y="4241646"/>
              <a:ext cx="785818" cy="35631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5083694" y="1754294"/>
              <a:ext cx="1233094" cy="369332"/>
            </a:xfrm>
            <a:prstGeom prst="rect">
              <a:avLst/>
            </a:prstGeom>
            <a:noFill/>
            <a:ln>
              <a:noFill/>
            </a:ln>
          </p:spPr>
          <p:txBody>
            <a:bodyPr wrap="none" rtlCol="0">
              <a:spAutoFit/>
            </a:bodyPr>
            <a:lstStyle/>
            <a:p>
              <a:r>
                <a:rPr lang="fr-FR" b="1" i="1" dirty="0" smtClean="0">
                  <a:solidFill>
                    <a:srgbClr val="7030A0"/>
                  </a:solidFill>
                </a:rPr>
                <a:t>Afficheur 2</a:t>
              </a:r>
              <a:endParaRPr lang="fr-FR" b="1" i="1" dirty="0">
                <a:solidFill>
                  <a:srgbClr val="7030A0"/>
                </a:solidFill>
              </a:endParaRPr>
            </a:p>
          </p:txBody>
        </p:sp>
        <p:sp>
          <p:nvSpPr>
            <p:cNvPr id="44" name="ZoneTexte 43"/>
            <p:cNvSpPr txBox="1"/>
            <p:nvPr/>
          </p:nvSpPr>
          <p:spPr>
            <a:xfrm>
              <a:off x="440283" y="4200485"/>
              <a:ext cx="1443428" cy="369332"/>
            </a:xfrm>
            <a:prstGeom prst="rect">
              <a:avLst/>
            </a:prstGeom>
            <a:noFill/>
          </p:spPr>
          <p:txBody>
            <a:bodyPr wrap="square" rtlCol="0">
              <a:spAutoFit/>
            </a:bodyPr>
            <a:lstStyle/>
            <a:p>
              <a:r>
                <a:rPr lang="fr-FR" b="1" i="1" dirty="0" smtClean="0">
                  <a:solidFill>
                    <a:schemeClr val="accent4">
                      <a:lumMod val="75000"/>
                    </a:schemeClr>
                  </a:solidFill>
                </a:rPr>
                <a:t>Port B_AFF2</a:t>
              </a:r>
              <a:endParaRPr lang="fr-FR" b="1" i="1" dirty="0">
                <a:solidFill>
                  <a:schemeClr val="accent4">
                    <a:lumMod val="75000"/>
                  </a:schemeClr>
                </a:solidFill>
              </a:endParaRPr>
            </a:p>
          </p:txBody>
        </p:sp>
        <p:sp>
          <p:nvSpPr>
            <p:cNvPr id="45" name="Flèche droite 44"/>
            <p:cNvSpPr/>
            <p:nvPr/>
          </p:nvSpPr>
          <p:spPr>
            <a:xfrm>
              <a:off x="1940481" y="4315247"/>
              <a:ext cx="285752" cy="142876"/>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9" name="ZoneTexte 48"/>
          <p:cNvSpPr txBox="1"/>
          <p:nvPr/>
        </p:nvSpPr>
        <p:spPr>
          <a:xfrm>
            <a:off x="0" y="1754865"/>
            <a:ext cx="8929718" cy="923330"/>
          </a:xfrm>
          <a:prstGeom prst="rect">
            <a:avLst/>
          </a:prstGeom>
          <a:noFill/>
        </p:spPr>
        <p:txBody>
          <a:bodyPr wrap="square" rtlCol="0">
            <a:spAutoFit/>
          </a:bodyPr>
          <a:lstStyle/>
          <a:p>
            <a:r>
              <a:rPr lang="fr-FR" dirty="0" smtClean="0">
                <a:solidFill>
                  <a:schemeClr val="accent1">
                    <a:lumMod val="75000"/>
                  </a:schemeClr>
                </a:solidFill>
              </a:rPr>
              <a:t> 2)  Modifier le schématique et le programme pour qu’il puisse gérer deux afficheurs 7-segment BCD (c.à.d. la réalisation d’un compteur de 0 a 99 à l’aide des deux afficheur 7-segments BCD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600" b="1" dirty="0" smtClean="0">
                <a:solidFill>
                  <a:srgbClr val="FF0000"/>
                </a:solidFill>
              </a:rPr>
              <a:t>TP N°2: Manipulation des entrées / sorties d’un microcontrôleur PIC16F84A (Afficheur 7-segments)</a:t>
            </a:r>
            <a:endParaRPr lang="fr-FR" sz="2600" dirty="0"/>
          </a:p>
        </p:txBody>
      </p:sp>
      <p:sp>
        <p:nvSpPr>
          <p:cNvPr id="8" name="ZoneTexte 7"/>
          <p:cNvSpPr txBox="1"/>
          <p:nvPr/>
        </p:nvSpPr>
        <p:spPr>
          <a:xfrm>
            <a:off x="428596" y="1322196"/>
            <a:ext cx="7786742" cy="369332"/>
          </a:xfrm>
          <a:prstGeom prst="rect">
            <a:avLst/>
          </a:prstGeom>
          <a:noFill/>
        </p:spPr>
        <p:txBody>
          <a:bodyPr wrap="square" rtlCol="0">
            <a:spAutoFit/>
          </a:bodyPr>
          <a:lstStyle/>
          <a:p>
            <a:r>
              <a:rPr lang="fr-FR" b="1" dirty="0"/>
              <a:t>Application </a:t>
            </a:r>
            <a:r>
              <a:rPr lang="fr-FR" b="1" dirty="0" smtClean="0"/>
              <a:t>N°2 </a:t>
            </a:r>
            <a:r>
              <a:rPr lang="fr-FR" b="1" dirty="0"/>
              <a:t>: Afficheur 7-segments </a:t>
            </a:r>
            <a:r>
              <a:rPr lang="fr-FR" b="1" u="sng" dirty="0"/>
              <a:t>BCD</a:t>
            </a:r>
            <a:endParaRPr lang="fr-FR" dirty="0"/>
          </a:p>
        </p:txBody>
      </p:sp>
      <p:grpSp>
        <p:nvGrpSpPr>
          <p:cNvPr id="21" name="Groupe 20"/>
          <p:cNvGrpSpPr/>
          <p:nvPr/>
        </p:nvGrpSpPr>
        <p:grpSpPr>
          <a:xfrm>
            <a:off x="1261952" y="2899939"/>
            <a:ext cx="4134826" cy="2714641"/>
            <a:chOff x="1262063" y="3812146"/>
            <a:chExt cx="2078543" cy="879049"/>
          </a:xfrm>
        </p:grpSpPr>
        <p:grpSp>
          <p:nvGrpSpPr>
            <p:cNvPr id="4" name="Groupe 45"/>
            <p:cNvGrpSpPr/>
            <p:nvPr/>
          </p:nvGrpSpPr>
          <p:grpSpPr>
            <a:xfrm>
              <a:off x="1262063" y="3812146"/>
              <a:ext cx="2078473" cy="428628"/>
              <a:chOff x="1262063" y="3812146"/>
              <a:chExt cx="2078473" cy="428628"/>
            </a:xfrm>
          </p:grpSpPr>
          <p:sp>
            <p:nvSpPr>
              <p:cNvPr id="36" name="Rectangle 35"/>
              <p:cNvSpPr/>
              <p:nvPr/>
            </p:nvSpPr>
            <p:spPr>
              <a:xfrm>
                <a:off x="2240093" y="3812146"/>
                <a:ext cx="785818"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lèche droite 37"/>
              <p:cNvSpPr/>
              <p:nvPr/>
            </p:nvSpPr>
            <p:spPr>
              <a:xfrm>
                <a:off x="3054782" y="3950931"/>
                <a:ext cx="285754" cy="1428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1262063" y="3975250"/>
                <a:ext cx="704370" cy="119596"/>
              </a:xfrm>
              <a:prstGeom prst="rect">
                <a:avLst/>
              </a:prstGeom>
              <a:noFill/>
            </p:spPr>
            <p:txBody>
              <a:bodyPr wrap="square" rtlCol="0">
                <a:spAutoFit/>
              </a:bodyPr>
              <a:lstStyle/>
              <a:p>
                <a:r>
                  <a:rPr lang="fr-FR" b="1" i="1" dirty="0" smtClean="0">
                    <a:solidFill>
                      <a:srgbClr val="FF0000"/>
                    </a:solidFill>
                  </a:rPr>
                  <a:t>Port B_AFF1</a:t>
                </a:r>
                <a:endParaRPr lang="fr-FR" b="1" i="1" dirty="0">
                  <a:solidFill>
                    <a:srgbClr val="FF0000"/>
                  </a:solidFill>
                </a:endParaRPr>
              </a:p>
            </p:txBody>
          </p:sp>
        </p:grpSp>
        <p:grpSp>
          <p:nvGrpSpPr>
            <p:cNvPr id="5" name="Groupe 46"/>
            <p:cNvGrpSpPr/>
            <p:nvPr/>
          </p:nvGrpSpPr>
          <p:grpSpPr>
            <a:xfrm>
              <a:off x="1262118" y="4277537"/>
              <a:ext cx="2078488" cy="413658"/>
              <a:chOff x="1262118" y="4277537"/>
              <a:chExt cx="2078488" cy="413658"/>
            </a:xfrm>
          </p:grpSpPr>
          <p:sp>
            <p:nvSpPr>
              <p:cNvPr id="37" name="Rectangle 36"/>
              <p:cNvSpPr/>
              <p:nvPr/>
            </p:nvSpPr>
            <p:spPr>
              <a:xfrm>
                <a:off x="2240088" y="4277537"/>
                <a:ext cx="785818" cy="41365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p:cNvSpPr txBox="1"/>
              <p:nvPr/>
            </p:nvSpPr>
            <p:spPr>
              <a:xfrm>
                <a:off x="1262118" y="4415837"/>
                <a:ext cx="682311" cy="119596"/>
              </a:xfrm>
              <a:prstGeom prst="rect">
                <a:avLst/>
              </a:prstGeom>
              <a:noFill/>
            </p:spPr>
            <p:txBody>
              <a:bodyPr wrap="square" rtlCol="0">
                <a:spAutoFit/>
              </a:bodyPr>
              <a:lstStyle/>
              <a:p>
                <a:r>
                  <a:rPr lang="fr-FR" b="1" i="1" dirty="0" smtClean="0">
                    <a:solidFill>
                      <a:schemeClr val="accent4">
                        <a:lumMod val="75000"/>
                      </a:schemeClr>
                    </a:solidFill>
                  </a:rPr>
                  <a:t>Port B_AFF2</a:t>
                </a:r>
                <a:endParaRPr lang="fr-FR" b="1" i="1" dirty="0">
                  <a:solidFill>
                    <a:schemeClr val="accent4">
                      <a:lumMod val="75000"/>
                    </a:schemeClr>
                  </a:solidFill>
                </a:endParaRPr>
              </a:p>
            </p:txBody>
          </p:sp>
          <p:sp>
            <p:nvSpPr>
              <p:cNvPr id="45" name="Flèche droite 44"/>
              <p:cNvSpPr/>
              <p:nvPr/>
            </p:nvSpPr>
            <p:spPr>
              <a:xfrm>
                <a:off x="3054852" y="4400490"/>
                <a:ext cx="285754" cy="142876"/>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23" name="Accolade fermante 22"/>
          <p:cNvSpPr/>
          <p:nvPr/>
        </p:nvSpPr>
        <p:spPr>
          <a:xfrm rot="10800000">
            <a:off x="2784237" y="2772791"/>
            <a:ext cx="357190" cy="2946396"/>
          </a:xfrm>
          <a:prstGeom prst="righ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chemeClr val="tx1">
                  <a:lumMod val="95000"/>
                  <a:lumOff val="5000"/>
                </a:schemeClr>
              </a:solidFill>
            </a:endParaRPr>
          </a:p>
        </p:txBody>
      </p:sp>
      <p:sp>
        <p:nvSpPr>
          <p:cNvPr id="25" name="ZoneTexte 24"/>
          <p:cNvSpPr txBox="1"/>
          <p:nvPr/>
        </p:nvSpPr>
        <p:spPr>
          <a:xfrm>
            <a:off x="3364218" y="2896020"/>
            <a:ext cx="401072" cy="2759730"/>
          </a:xfrm>
          <a:prstGeom prst="rect">
            <a:avLst/>
          </a:prstGeom>
          <a:noFill/>
        </p:spPr>
        <p:txBody>
          <a:bodyPr wrap="none" rtlCol="0">
            <a:spAutoFit/>
          </a:bodyPr>
          <a:lstStyle/>
          <a:p>
            <a:r>
              <a:rPr lang="fr-FR" sz="2000" dirty="0" smtClean="0"/>
              <a:t>2</a:t>
            </a:r>
            <a:r>
              <a:rPr lang="fr-FR" sz="2000" baseline="30000" dirty="0" smtClean="0"/>
              <a:t>0</a:t>
            </a:r>
          </a:p>
          <a:p>
            <a:r>
              <a:rPr lang="fr-FR" sz="2000" dirty="0" smtClean="0"/>
              <a:t>2</a:t>
            </a:r>
            <a:r>
              <a:rPr lang="fr-FR" sz="2000" baseline="30000" dirty="0"/>
              <a:t>1</a:t>
            </a:r>
            <a:endParaRPr lang="fr-FR" sz="2000" baseline="30000" dirty="0" smtClean="0"/>
          </a:p>
          <a:p>
            <a:r>
              <a:rPr lang="fr-FR" sz="2000" dirty="0" smtClean="0"/>
              <a:t>2</a:t>
            </a:r>
            <a:r>
              <a:rPr lang="fr-FR" sz="2000" baseline="30000" dirty="0"/>
              <a:t>2</a:t>
            </a:r>
            <a:endParaRPr lang="fr-FR" sz="2000" baseline="30000" dirty="0" smtClean="0"/>
          </a:p>
          <a:p>
            <a:r>
              <a:rPr lang="fr-FR" sz="2000" dirty="0" smtClean="0"/>
              <a:t>2</a:t>
            </a:r>
            <a:r>
              <a:rPr lang="fr-FR" sz="2000" baseline="30000" dirty="0" smtClean="0"/>
              <a:t>3</a:t>
            </a:r>
          </a:p>
          <a:p>
            <a:endParaRPr lang="fr-FR" sz="2000" baseline="30000" dirty="0" smtClean="0">
              <a:solidFill>
                <a:srgbClr val="FF0000"/>
              </a:solidFill>
            </a:endParaRPr>
          </a:p>
          <a:p>
            <a:r>
              <a:rPr lang="fr-FR" sz="2000" dirty="0" smtClean="0"/>
              <a:t>2</a:t>
            </a:r>
            <a:r>
              <a:rPr lang="fr-FR" sz="2000" baseline="30000" dirty="0" smtClean="0"/>
              <a:t>4</a:t>
            </a:r>
          </a:p>
          <a:p>
            <a:r>
              <a:rPr lang="fr-FR" sz="2000" dirty="0" smtClean="0"/>
              <a:t>2</a:t>
            </a:r>
            <a:r>
              <a:rPr lang="fr-FR" sz="2000" baseline="30000" dirty="0" smtClean="0"/>
              <a:t>5</a:t>
            </a:r>
          </a:p>
          <a:p>
            <a:r>
              <a:rPr lang="fr-FR" sz="2000" dirty="0" smtClean="0"/>
              <a:t>2</a:t>
            </a:r>
            <a:r>
              <a:rPr lang="fr-FR" sz="2000" baseline="30000" dirty="0" smtClean="0"/>
              <a:t>6</a:t>
            </a:r>
          </a:p>
          <a:p>
            <a:r>
              <a:rPr lang="fr-FR" sz="2000" dirty="0" smtClean="0"/>
              <a:t>2</a:t>
            </a:r>
            <a:r>
              <a:rPr lang="fr-FR" sz="2000" baseline="30000" dirty="0" smtClean="0"/>
              <a:t>7</a:t>
            </a:r>
            <a:endParaRPr lang="fr-FR" sz="2000" baseline="30000" dirty="0"/>
          </a:p>
        </p:txBody>
      </p:sp>
      <p:sp>
        <p:nvSpPr>
          <p:cNvPr id="26" name="ZoneTexte 25"/>
          <p:cNvSpPr txBox="1"/>
          <p:nvPr/>
        </p:nvSpPr>
        <p:spPr>
          <a:xfrm>
            <a:off x="3851104" y="2951943"/>
            <a:ext cx="859531" cy="2585323"/>
          </a:xfrm>
          <a:prstGeom prst="rect">
            <a:avLst/>
          </a:prstGeom>
          <a:noFill/>
        </p:spPr>
        <p:txBody>
          <a:bodyPr wrap="none" rtlCol="0">
            <a:spAutoFit/>
          </a:bodyPr>
          <a:lstStyle/>
          <a:p>
            <a:r>
              <a:rPr lang="fr-FR" dirty="0" smtClean="0"/>
              <a:t>R</a:t>
            </a:r>
            <a:r>
              <a:rPr lang="fr-FR" sz="1600" dirty="0" smtClean="0"/>
              <a:t>b0</a:t>
            </a:r>
            <a:r>
              <a:rPr lang="fr-FR" dirty="0" smtClean="0"/>
              <a:t> = </a:t>
            </a:r>
            <a:r>
              <a:rPr lang="fr-FR" dirty="0" smtClean="0">
                <a:solidFill>
                  <a:srgbClr val="FF0000"/>
                </a:solidFill>
              </a:rPr>
              <a:t>1</a:t>
            </a:r>
          </a:p>
          <a:p>
            <a:r>
              <a:rPr lang="fr-FR" dirty="0" smtClean="0"/>
              <a:t>R</a:t>
            </a:r>
            <a:r>
              <a:rPr lang="fr-FR" sz="1600" dirty="0" smtClean="0"/>
              <a:t>b1</a:t>
            </a:r>
            <a:r>
              <a:rPr lang="fr-FR" dirty="0" smtClean="0"/>
              <a:t> = </a:t>
            </a:r>
            <a:r>
              <a:rPr lang="fr-FR" dirty="0" smtClean="0">
                <a:solidFill>
                  <a:srgbClr val="FF0000"/>
                </a:solidFill>
              </a:rPr>
              <a:t>0</a:t>
            </a:r>
          </a:p>
          <a:p>
            <a:r>
              <a:rPr lang="fr-FR" dirty="0" smtClean="0"/>
              <a:t>R</a:t>
            </a:r>
            <a:r>
              <a:rPr lang="fr-FR" sz="1600" dirty="0" smtClean="0"/>
              <a:t>b2</a:t>
            </a:r>
            <a:r>
              <a:rPr lang="fr-FR" dirty="0" smtClean="0"/>
              <a:t> = </a:t>
            </a:r>
            <a:r>
              <a:rPr lang="fr-FR" dirty="0" smtClean="0">
                <a:solidFill>
                  <a:srgbClr val="FF0000"/>
                </a:solidFill>
              </a:rPr>
              <a:t>0</a:t>
            </a:r>
          </a:p>
          <a:p>
            <a:r>
              <a:rPr lang="fr-FR" dirty="0" smtClean="0"/>
              <a:t>R</a:t>
            </a:r>
            <a:r>
              <a:rPr lang="fr-FR" sz="1600" dirty="0" smtClean="0"/>
              <a:t>b3</a:t>
            </a:r>
            <a:r>
              <a:rPr lang="fr-FR" dirty="0" smtClean="0"/>
              <a:t> = </a:t>
            </a:r>
            <a:r>
              <a:rPr lang="fr-FR" dirty="0" smtClean="0">
                <a:solidFill>
                  <a:srgbClr val="FF0000"/>
                </a:solidFill>
              </a:rPr>
              <a:t>1</a:t>
            </a:r>
          </a:p>
          <a:p>
            <a:endParaRPr lang="fr-FR" dirty="0" smtClean="0"/>
          </a:p>
          <a:p>
            <a:r>
              <a:rPr lang="fr-FR" dirty="0" smtClean="0"/>
              <a:t>R</a:t>
            </a:r>
            <a:r>
              <a:rPr lang="fr-FR" sz="1600" dirty="0" smtClean="0"/>
              <a:t>b4</a:t>
            </a:r>
            <a:r>
              <a:rPr lang="fr-FR" dirty="0" smtClean="0"/>
              <a:t> = </a:t>
            </a:r>
            <a:r>
              <a:rPr lang="fr-FR" dirty="0" smtClean="0">
                <a:solidFill>
                  <a:srgbClr val="7030A0"/>
                </a:solidFill>
              </a:rPr>
              <a:t>1</a:t>
            </a:r>
          </a:p>
          <a:p>
            <a:r>
              <a:rPr lang="fr-FR" dirty="0" smtClean="0"/>
              <a:t>R</a:t>
            </a:r>
            <a:r>
              <a:rPr lang="fr-FR" sz="1600" dirty="0" smtClean="0"/>
              <a:t>b5</a:t>
            </a:r>
            <a:r>
              <a:rPr lang="fr-FR" dirty="0" smtClean="0"/>
              <a:t> = </a:t>
            </a:r>
            <a:r>
              <a:rPr lang="fr-FR" dirty="0" smtClean="0">
                <a:solidFill>
                  <a:srgbClr val="7030A0"/>
                </a:solidFill>
              </a:rPr>
              <a:t>0</a:t>
            </a:r>
          </a:p>
          <a:p>
            <a:r>
              <a:rPr lang="fr-FR" dirty="0" smtClean="0"/>
              <a:t>R</a:t>
            </a:r>
            <a:r>
              <a:rPr lang="fr-FR" sz="1600" dirty="0" smtClean="0"/>
              <a:t>b6</a:t>
            </a:r>
            <a:r>
              <a:rPr lang="fr-FR" dirty="0" smtClean="0"/>
              <a:t> = </a:t>
            </a:r>
            <a:r>
              <a:rPr lang="fr-FR" dirty="0" smtClean="0">
                <a:solidFill>
                  <a:srgbClr val="7030A0"/>
                </a:solidFill>
              </a:rPr>
              <a:t>0</a:t>
            </a:r>
          </a:p>
          <a:p>
            <a:r>
              <a:rPr lang="fr-FR" dirty="0" smtClean="0"/>
              <a:t>R</a:t>
            </a:r>
            <a:r>
              <a:rPr lang="fr-FR" sz="1600" dirty="0" smtClean="0"/>
              <a:t>b7</a:t>
            </a:r>
            <a:r>
              <a:rPr lang="fr-FR" dirty="0" smtClean="0"/>
              <a:t> = </a:t>
            </a:r>
            <a:r>
              <a:rPr lang="fr-FR" dirty="0" smtClean="0">
                <a:solidFill>
                  <a:srgbClr val="7030A0"/>
                </a:solidFill>
              </a:rPr>
              <a:t>0</a:t>
            </a:r>
          </a:p>
        </p:txBody>
      </p:sp>
      <p:grpSp>
        <p:nvGrpSpPr>
          <p:cNvPr id="53" name="Groupe 52"/>
          <p:cNvGrpSpPr/>
          <p:nvPr/>
        </p:nvGrpSpPr>
        <p:grpSpPr>
          <a:xfrm>
            <a:off x="7006126" y="2557889"/>
            <a:ext cx="2087280" cy="1691313"/>
            <a:chOff x="5398946" y="2557889"/>
            <a:chExt cx="2087280" cy="1691313"/>
          </a:xfrm>
        </p:grpSpPr>
        <p:sp>
          <p:nvSpPr>
            <p:cNvPr id="28" name="Flèche droite 27"/>
            <p:cNvSpPr/>
            <p:nvPr/>
          </p:nvSpPr>
          <p:spPr>
            <a:xfrm>
              <a:off x="5712409" y="3542243"/>
              <a:ext cx="639768" cy="434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5398946" y="3072050"/>
              <a:ext cx="1145607" cy="553998"/>
            </a:xfrm>
            <a:prstGeom prst="rect">
              <a:avLst/>
            </a:prstGeom>
            <a:noFill/>
          </p:spPr>
          <p:txBody>
            <a:bodyPr wrap="square" rtlCol="0">
              <a:spAutoFit/>
            </a:bodyPr>
            <a:lstStyle/>
            <a:p>
              <a:pPr algn="ctr"/>
              <a:r>
                <a:rPr lang="fr-FR" sz="1500" dirty="0" smtClean="0">
                  <a:solidFill>
                    <a:schemeClr val="accent1">
                      <a:lumMod val="75000"/>
                    </a:schemeClr>
                  </a:solidFill>
                </a:rPr>
                <a:t>Décodeur  BCD</a:t>
              </a:r>
              <a:endParaRPr lang="fr-FR" sz="1500" dirty="0">
                <a:solidFill>
                  <a:schemeClr val="accent1">
                    <a:lumMod val="75000"/>
                  </a:schemeClr>
                </a:solidFill>
              </a:endParaRPr>
            </a:p>
          </p:txBody>
        </p:sp>
        <p:sp>
          <p:nvSpPr>
            <p:cNvPr id="32" name="Rectangle 31"/>
            <p:cNvSpPr/>
            <p:nvPr/>
          </p:nvSpPr>
          <p:spPr>
            <a:xfrm>
              <a:off x="5554360" y="2891286"/>
              <a:ext cx="1624027" cy="1357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5721029" y="2557889"/>
              <a:ext cx="1765197" cy="369332"/>
            </a:xfrm>
            <a:prstGeom prst="rect">
              <a:avLst/>
            </a:prstGeom>
            <a:noFill/>
          </p:spPr>
          <p:txBody>
            <a:bodyPr wrap="square" rtlCol="0">
              <a:spAutoFit/>
            </a:bodyPr>
            <a:lstStyle/>
            <a:p>
              <a:r>
                <a:rPr lang="fr-FR" b="1" i="1" dirty="0" smtClean="0">
                  <a:solidFill>
                    <a:srgbClr val="FF0000"/>
                  </a:solidFill>
                </a:rPr>
                <a:t>Afficheur 1</a:t>
              </a:r>
              <a:endParaRPr lang="fr-FR" b="1" i="1" dirty="0">
                <a:solidFill>
                  <a:srgbClr val="FF0000"/>
                </a:solidFill>
              </a:endParaRPr>
            </a:p>
          </p:txBody>
        </p:sp>
      </p:grpSp>
      <p:sp>
        <p:nvSpPr>
          <p:cNvPr id="49" name="ZoneTexte 48"/>
          <p:cNvSpPr txBox="1"/>
          <p:nvPr/>
        </p:nvSpPr>
        <p:spPr>
          <a:xfrm>
            <a:off x="60882" y="1763828"/>
            <a:ext cx="1148391" cy="369332"/>
          </a:xfrm>
          <a:prstGeom prst="rect">
            <a:avLst/>
          </a:prstGeom>
          <a:noFill/>
        </p:spPr>
        <p:txBody>
          <a:bodyPr wrap="none" rtlCol="0">
            <a:spAutoFit/>
          </a:bodyPr>
          <a:lstStyle/>
          <a:p>
            <a:r>
              <a:rPr lang="fr-FR" dirty="0" smtClean="0"/>
              <a:t>Exemple  :</a:t>
            </a:r>
            <a:endParaRPr lang="fr-FR" dirty="0"/>
          </a:p>
        </p:txBody>
      </p:sp>
      <p:sp>
        <p:nvSpPr>
          <p:cNvPr id="51" name="ZoneTexte 50"/>
          <p:cNvSpPr txBox="1"/>
          <p:nvPr/>
        </p:nvSpPr>
        <p:spPr>
          <a:xfrm>
            <a:off x="1321682" y="1694548"/>
            <a:ext cx="4679078" cy="923330"/>
          </a:xfrm>
          <a:prstGeom prst="rect">
            <a:avLst/>
          </a:prstGeom>
          <a:noFill/>
          <a:ln>
            <a:solidFill>
              <a:schemeClr val="tx1"/>
            </a:solidFill>
          </a:ln>
        </p:spPr>
        <p:txBody>
          <a:bodyPr wrap="square" rtlCol="0">
            <a:spAutoFit/>
          </a:bodyPr>
          <a:lstStyle/>
          <a:p>
            <a:r>
              <a:rPr lang="fr-FR" dirty="0" smtClean="0"/>
              <a:t>Int A;</a:t>
            </a:r>
          </a:p>
          <a:p>
            <a:r>
              <a:rPr lang="fr-FR" dirty="0" smtClean="0">
                <a:solidFill>
                  <a:srgbClr val="FF0000"/>
                </a:solidFill>
              </a:rPr>
              <a:t>A = 25 </a:t>
            </a:r>
            <a:r>
              <a:rPr lang="fr-FR" dirty="0" smtClean="0"/>
              <a:t>en décimal  = 0b </a:t>
            </a:r>
            <a:r>
              <a:rPr lang="fr-FR" dirty="0" smtClean="0">
                <a:solidFill>
                  <a:srgbClr val="7030A0"/>
                </a:solidFill>
              </a:rPr>
              <a:t>0001</a:t>
            </a:r>
            <a:r>
              <a:rPr lang="fr-FR" dirty="0" smtClean="0">
                <a:solidFill>
                  <a:srgbClr val="FF0000"/>
                </a:solidFill>
              </a:rPr>
              <a:t>1001</a:t>
            </a:r>
            <a:r>
              <a:rPr lang="fr-FR" dirty="0" smtClean="0"/>
              <a:t> en binaire</a:t>
            </a:r>
          </a:p>
          <a:p>
            <a:r>
              <a:rPr lang="fr-FR" b="1" i="1" dirty="0" err="1" smtClean="0"/>
              <a:t>PortB</a:t>
            </a:r>
            <a:r>
              <a:rPr lang="fr-FR" b="1" i="1" dirty="0" smtClean="0"/>
              <a:t> = A </a:t>
            </a:r>
            <a:endParaRPr lang="fr-FR" b="1" i="1" dirty="0"/>
          </a:p>
        </p:txBody>
      </p:sp>
      <p:sp>
        <p:nvSpPr>
          <p:cNvPr id="52" name="ZoneTexte 51"/>
          <p:cNvSpPr txBox="1"/>
          <p:nvPr/>
        </p:nvSpPr>
        <p:spPr>
          <a:xfrm>
            <a:off x="2217995" y="5419735"/>
            <a:ext cx="857256" cy="369332"/>
          </a:xfrm>
          <a:prstGeom prst="rect">
            <a:avLst/>
          </a:prstGeom>
          <a:noFill/>
        </p:spPr>
        <p:txBody>
          <a:bodyPr wrap="square" rtlCol="0">
            <a:spAutoFit/>
          </a:bodyPr>
          <a:lstStyle/>
          <a:p>
            <a:r>
              <a:rPr lang="fr-FR" b="1" i="1" dirty="0" smtClean="0">
                <a:solidFill>
                  <a:schemeClr val="accent6">
                    <a:lumMod val="75000"/>
                  </a:schemeClr>
                </a:solidFill>
              </a:rPr>
              <a:t>Port B</a:t>
            </a:r>
            <a:endParaRPr lang="fr-FR" b="1" i="1" dirty="0">
              <a:solidFill>
                <a:schemeClr val="accent6">
                  <a:lumMod val="75000"/>
                </a:schemeClr>
              </a:solidFill>
            </a:endParaRPr>
          </a:p>
        </p:txBody>
      </p:sp>
      <p:grpSp>
        <p:nvGrpSpPr>
          <p:cNvPr id="55" name="Groupe 54"/>
          <p:cNvGrpSpPr/>
          <p:nvPr/>
        </p:nvGrpSpPr>
        <p:grpSpPr>
          <a:xfrm>
            <a:off x="5343521" y="3957239"/>
            <a:ext cx="2087280" cy="1691313"/>
            <a:chOff x="5398946" y="2557889"/>
            <a:chExt cx="2087280" cy="1691313"/>
          </a:xfrm>
        </p:grpSpPr>
        <p:sp>
          <p:nvSpPr>
            <p:cNvPr id="56" name="Flèche droite 55"/>
            <p:cNvSpPr/>
            <p:nvPr/>
          </p:nvSpPr>
          <p:spPr>
            <a:xfrm>
              <a:off x="5712409" y="3542243"/>
              <a:ext cx="639768" cy="434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p:cNvSpPr txBox="1"/>
            <p:nvPr/>
          </p:nvSpPr>
          <p:spPr>
            <a:xfrm>
              <a:off x="5398946" y="3072050"/>
              <a:ext cx="1145607" cy="553998"/>
            </a:xfrm>
            <a:prstGeom prst="rect">
              <a:avLst/>
            </a:prstGeom>
            <a:noFill/>
          </p:spPr>
          <p:txBody>
            <a:bodyPr wrap="square" rtlCol="0">
              <a:spAutoFit/>
            </a:bodyPr>
            <a:lstStyle/>
            <a:p>
              <a:pPr algn="ctr"/>
              <a:r>
                <a:rPr lang="fr-FR" sz="1500" dirty="0" smtClean="0">
                  <a:solidFill>
                    <a:schemeClr val="accent1">
                      <a:lumMod val="75000"/>
                    </a:schemeClr>
                  </a:solidFill>
                </a:rPr>
                <a:t>Décodeur  BCD</a:t>
              </a:r>
              <a:endParaRPr lang="fr-FR" sz="1500" dirty="0">
                <a:solidFill>
                  <a:schemeClr val="accent1">
                    <a:lumMod val="75000"/>
                  </a:schemeClr>
                </a:solidFill>
              </a:endParaRPr>
            </a:p>
          </p:txBody>
        </p:sp>
        <p:sp>
          <p:nvSpPr>
            <p:cNvPr id="58" name="Rectangle 57"/>
            <p:cNvSpPr/>
            <p:nvPr/>
          </p:nvSpPr>
          <p:spPr>
            <a:xfrm>
              <a:off x="5554360" y="2891286"/>
              <a:ext cx="1624027" cy="135791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a:off x="5721029" y="2557889"/>
              <a:ext cx="1765197" cy="369332"/>
            </a:xfrm>
            <a:prstGeom prst="rect">
              <a:avLst/>
            </a:prstGeom>
            <a:noFill/>
          </p:spPr>
          <p:txBody>
            <a:bodyPr wrap="square" rtlCol="0">
              <a:spAutoFit/>
            </a:bodyPr>
            <a:lstStyle/>
            <a:p>
              <a:r>
                <a:rPr lang="fr-FR" b="1" i="1" dirty="0" smtClean="0">
                  <a:solidFill>
                    <a:srgbClr val="7030A0"/>
                  </a:solidFill>
                </a:rPr>
                <a:t>Afficheur 2</a:t>
              </a:r>
              <a:endParaRPr lang="fr-FR" b="1" i="1" dirty="0">
                <a:solidFill>
                  <a:srgbClr val="7030A0"/>
                </a:solidFill>
              </a:endParaRPr>
            </a:p>
          </p:txBody>
        </p:sp>
      </p:grpSp>
      <p:sp>
        <p:nvSpPr>
          <p:cNvPr id="62" name="ZoneTexte 61"/>
          <p:cNvSpPr txBox="1"/>
          <p:nvPr/>
        </p:nvSpPr>
        <p:spPr>
          <a:xfrm>
            <a:off x="532070" y="5795623"/>
            <a:ext cx="8215370" cy="923330"/>
          </a:xfrm>
          <a:prstGeom prst="rect">
            <a:avLst/>
          </a:prstGeom>
          <a:noFill/>
          <a:ln>
            <a:solidFill>
              <a:schemeClr val="tx1"/>
            </a:solidFill>
          </a:ln>
        </p:spPr>
        <p:txBody>
          <a:bodyPr wrap="square" rtlCol="0">
            <a:spAutoFit/>
          </a:bodyPr>
          <a:lstStyle/>
          <a:p>
            <a:r>
              <a:rPr lang="fr-FR" dirty="0" smtClean="0"/>
              <a:t>Dans les deux afficheurs 1 et 2 nous avons affiché la valeur de A = 19 pourtant dans le programme nous avons fixé la valeur de A à 25, alors nous pouvons pas utiliser la commande port B = A.</a:t>
            </a:r>
            <a:endParaRPr lang="fr-FR" dirty="0"/>
          </a:p>
        </p:txBody>
      </p:sp>
      <p:grpSp>
        <p:nvGrpSpPr>
          <p:cNvPr id="69" name="Groupe 68"/>
          <p:cNvGrpSpPr/>
          <p:nvPr/>
        </p:nvGrpSpPr>
        <p:grpSpPr>
          <a:xfrm>
            <a:off x="1214414" y="2244428"/>
            <a:ext cx="1214446" cy="470193"/>
            <a:chOff x="1214414" y="2244428"/>
            <a:chExt cx="1214446" cy="470193"/>
          </a:xfrm>
        </p:grpSpPr>
        <p:cxnSp>
          <p:nvCxnSpPr>
            <p:cNvPr id="64" name="Connecteur droit 63"/>
            <p:cNvCxnSpPr/>
            <p:nvPr/>
          </p:nvCxnSpPr>
          <p:spPr>
            <a:xfrm rot="10800000" flipV="1">
              <a:off x="1214414" y="2285992"/>
              <a:ext cx="1214446" cy="3571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rot="10800000">
              <a:off x="1285852" y="2244428"/>
              <a:ext cx="1143008" cy="4701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1" name="Connecteur droit avec flèche 70"/>
          <p:cNvCxnSpPr/>
          <p:nvPr/>
        </p:nvCxnSpPr>
        <p:spPr>
          <a:xfrm rot="5400000">
            <a:off x="4036215" y="2593608"/>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p:nvPr/>
        </p:nvCxnSpPr>
        <p:spPr>
          <a:xfrm rot="5400000">
            <a:off x="2833492" y="3303608"/>
            <a:ext cx="2041742" cy="65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0" name="Picture 1"/>
          <p:cNvPicPr>
            <a:picLocks noChangeAspect="1" noChangeArrowheads="1"/>
          </p:cNvPicPr>
          <p:nvPr/>
        </p:nvPicPr>
        <p:blipFill>
          <a:blip r:embed="rId3"/>
          <a:srcRect l="83531" t="56436" b="17096"/>
          <a:stretch>
            <a:fillRect/>
          </a:stretch>
        </p:blipFill>
        <p:spPr bwMode="auto">
          <a:xfrm>
            <a:off x="8001024" y="3103846"/>
            <a:ext cx="670620" cy="1000132"/>
          </a:xfrm>
          <a:prstGeom prst="rect">
            <a:avLst/>
          </a:prstGeom>
          <a:noFill/>
          <a:ln w="9525">
            <a:noFill/>
            <a:miter lim="800000"/>
            <a:headEnd/>
            <a:tailEnd/>
          </a:ln>
          <a:effectLst/>
        </p:spPr>
      </p:pic>
      <p:pic>
        <p:nvPicPr>
          <p:cNvPr id="81" name="Picture 1"/>
          <p:cNvPicPr>
            <a:picLocks noChangeAspect="1" noChangeArrowheads="1"/>
          </p:cNvPicPr>
          <p:nvPr/>
        </p:nvPicPr>
        <p:blipFill>
          <a:blip r:embed="rId3"/>
          <a:srcRect l="29270" t="7218" r="60399" b="70054"/>
          <a:stretch>
            <a:fillRect/>
          </a:stretch>
        </p:blipFill>
        <p:spPr bwMode="auto">
          <a:xfrm>
            <a:off x="6333280" y="4457310"/>
            <a:ext cx="642942" cy="1071570"/>
          </a:xfrm>
          <a:prstGeom prst="rect">
            <a:avLst/>
          </a:prstGeom>
          <a:noFill/>
          <a:ln w="9525">
            <a:noFill/>
            <a:miter lim="800000"/>
            <a:headEnd/>
            <a:tailEnd/>
          </a:ln>
          <a:effectLst/>
        </p:spPr>
      </p:pic>
      <p:sp>
        <p:nvSpPr>
          <p:cNvPr id="82" name="Espace réservé du numéro de diapositive 13"/>
          <p:cNvSpPr>
            <a:spLocks noGrp="1"/>
          </p:cNvSpPr>
          <p:nvPr>
            <p:ph type="sldNum" sz="quarter" idx="12"/>
          </p:nvPr>
        </p:nvSpPr>
        <p:spPr>
          <a:xfrm>
            <a:off x="6553200" y="6356350"/>
            <a:ext cx="2133600" cy="365125"/>
          </a:xfrm>
        </p:spPr>
        <p:txBody>
          <a:bodyPr/>
          <a:lstStyle/>
          <a:p>
            <a:fld id="{F871B7CB-4858-40FD-9488-775A4161D83B}" type="slidenum">
              <a:rPr lang="fr-FR" smtClean="0"/>
              <a:pPr/>
              <a:t>17</a:t>
            </a:fld>
            <a:endParaRPr lang="fr-FR"/>
          </a:p>
        </p:txBody>
      </p:sp>
      <p:sp>
        <p:nvSpPr>
          <p:cNvPr id="84" name="Espace réservé du pied de page 15"/>
          <p:cNvSpPr>
            <a:spLocks noGrp="1"/>
          </p:cNvSpPr>
          <p:nvPr>
            <p:ph type="ftr" sz="quarter" idx="11"/>
          </p:nvPr>
        </p:nvSpPr>
        <p:spPr>
          <a:xfrm>
            <a:off x="3124200" y="6356350"/>
            <a:ext cx="2895600" cy="365125"/>
          </a:xfrm>
        </p:spPr>
        <p:txBody>
          <a:bodyPr/>
          <a:lstStyle/>
          <a:p>
            <a:r>
              <a:rPr lang="fr-FR" dirty="0" smtClean="0"/>
              <a:t>Mr. Megnafi Hicham     ESSA-Tlemcen</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600" b="1" dirty="0" smtClean="0">
                <a:solidFill>
                  <a:srgbClr val="FF0000"/>
                </a:solidFill>
              </a:rPr>
              <a:t>TP N°2: Manipulation des entrées / sorties d’un microcontrôleur PIC16F84A (Afficheur 7-segments)</a:t>
            </a:r>
            <a:endParaRPr lang="fr-FR" sz="2600" dirty="0"/>
          </a:p>
        </p:txBody>
      </p:sp>
      <p:sp>
        <p:nvSpPr>
          <p:cNvPr id="8" name="ZoneTexte 7"/>
          <p:cNvSpPr txBox="1"/>
          <p:nvPr/>
        </p:nvSpPr>
        <p:spPr>
          <a:xfrm>
            <a:off x="428596" y="1322196"/>
            <a:ext cx="7786742" cy="369332"/>
          </a:xfrm>
          <a:prstGeom prst="rect">
            <a:avLst/>
          </a:prstGeom>
          <a:noFill/>
        </p:spPr>
        <p:txBody>
          <a:bodyPr wrap="square" rtlCol="0">
            <a:spAutoFit/>
          </a:bodyPr>
          <a:lstStyle/>
          <a:p>
            <a:r>
              <a:rPr lang="fr-FR" b="1" dirty="0"/>
              <a:t>Application </a:t>
            </a:r>
            <a:r>
              <a:rPr lang="fr-FR" b="1" dirty="0" smtClean="0"/>
              <a:t>N°2 </a:t>
            </a:r>
            <a:r>
              <a:rPr lang="fr-FR" b="1" dirty="0"/>
              <a:t>: Afficheur 7-segments </a:t>
            </a:r>
            <a:r>
              <a:rPr lang="fr-FR" b="1" u="sng" dirty="0"/>
              <a:t>BCD</a:t>
            </a:r>
            <a:endParaRPr lang="fr-FR" dirty="0"/>
          </a:p>
        </p:txBody>
      </p:sp>
      <p:grpSp>
        <p:nvGrpSpPr>
          <p:cNvPr id="3" name="Groupe 20"/>
          <p:cNvGrpSpPr/>
          <p:nvPr/>
        </p:nvGrpSpPr>
        <p:grpSpPr>
          <a:xfrm>
            <a:off x="1261952" y="2692114"/>
            <a:ext cx="4134826" cy="2714641"/>
            <a:chOff x="1262063" y="3812146"/>
            <a:chExt cx="2078543" cy="879049"/>
          </a:xfrm>
        </p:grpSpPr>
        <p:grpSp>
          <p:nvGrpSpPr>
            <p:cNvPr id="4" name="Groupe 45"/>
            <p:cNvGrpSpPr/>
            <p:nvPr/>
          </p:nvGrpSpPr>
          <p:grpSpPr>
            <a:xfrm>
              <a:off x="1262063" y="3812146"/>
              <a:ext cx="2078473" cy="428628"/>
              <a:chOff x="1262063" y="3812146"/>
              <a:chExt cx="2078473" cy="428628"/>
            </a:xfrm>
          </p:grpSpPr>
          <p:sp>
            <p:nvSpPr>
              <p:cNvPr id="36" name="Rectangle 35"/>
              <p:cNvSpPr/>
              <p:nvPr/>
            </p:nvSpPr>
            <p:spPr>
              <a:xfrm>
                <a:off x="2315505" y="3812146"/>
                <a:ext cx="710406"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lèche droite 37"/>
              <p:cNvSpPr/>
              <p:nvPr/>
            </p:nvSpPr>
            <p:spPr>
              <a:xfrm>
                <a:off x="3054782" y="3950931"/>
                <a:ext cx="285754" cy="1428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1262063" y="3975250"/>
                <a:ext cx="704370" cy="119596"/>
              </a:xfrm>
              <a:prstGeom prst="rect">
                <a:avLst/>
              </a:prstGeom>
              <a:noFill/>
            </p:spPr>
            <p:txBody>
              <a:bodyPr wrap="square" rtlCol="0">
                <a:spAutoFit/>
              </a:bodyPr>
              <a:lstStyle/>
              <a:p>
                <a:r>
                  <a:rPr lang="fr-FR" b="1" i="1" dirty="0" smtClean="0">
                    <a:solidFill>
                      <a:srgbClr val="FF0000"/>
                    </a:solidFill>
                  </a:rPr>
                  <a:t>Port B_AFF1</a:t>
                </a:r>
                <a:endParaRPr lang="fr-FR" b="1" i="1" dirty="0">
                  <a:solidFill>
                    <a:srgbClr val="FF0000"/>
                  </a:solidFill>
                </a:endParaRPr>
              </a:p>
            </p:txBody>
          </p:sp>
        </p:grpSp>
        <p:grpSp>
          <p:nvGrpSpPr>
            <p:cNvPr id="5" name="Groupe 46"/>
            <p:cNvGrpSpPr/>
            <p:nvPr/>
          </p:nvGrpSpPr>
          <p:grpSpPr>
            <a:xfrm>
              <a:off x="1262118" y="4277537"/>
              <a:ext cx="2078488" cy="413658"/>
              <a:chOff x="1262118" y="4277537"/>
              <a:chExt cx="2078488" cy="413658"/>
            </a:xfrm>
          </p:grpSpPr>
          <p:sp>
            <p:nvSpPr>
              <p:cNvPr id="37" name="Rectangle 36"/>
              <p:cNvSpPr/>
              <p:nvPr/>
            </p:nvSpPr>
            <p:spPr>
              <a:xfrm>
                <a:off x="2315505" y="4277537"/>
                <a:ext cx="710401" cy="41365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p:cNvSpPr txBox="1"/>
              <p:nvPr/>
            </p:nvSpPr>
            <p:spPr>
              <a:xfrm>
                <a:off x="1262118" y="4415837"/>
                <a:ext cx="682311" cy="119596"/>
              </a:xfrm>
              <a:prstGeom prst="rect">
                <a:avLst/>
              </a:prstGeom>
              <a:noFill/>
            </p:spPr>
            <p:txBody>
              <a:bodyPr wrap="square" rtlCol="0">
                <a:spAutoFit/>
              </a:bodyPr>
              <a:lstStyle/>
              <a:p>
                <a:r>
                  <a:rPr lang="fr-FR" b="1" i="1" dirty="0" smtClean="0">
                    <a:solidFill>
                      <a:schemeClr val="accent4">
                        <a:lumMod val="75000"/>
                      </a:schemeClr>
                    </a:solidFill>
                  </a:rPr>
                  <a:t>Port B_AFF2</a:t>
                </a:r>
                <a:endParaRPr lang="fr-FR" b="1" i="1" dirty="0">
                  <a:solidFill>
                    <a:schemeClr val="accent4">
                      <a:lumMod val="75000"/>
                    </a:schemeClr>
                  </a:solidFill>
                </a:endParaRPr>
              </a:p>
            </p:txBody>
          </p:sp>
          <p:sp>
            <p:nvSpPr>
              <p:cNvPr id="45" name="Flèche droite 44"/>
              <p:cNvSpPr/>
              <p:nvPr/>
            </p:nvSpPr>
            <p:spPr>
              <a:xfrm>
                <a:off x="3054852" y="4400490"/>
                <a:ext cx="285754" cy="142876"/>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23" name="Accolade fermante 22"/>
          <p:cNvSpPr/>
          <p:nvPr/>
        </p:nvSpPr>
        <p:spPr>
          <a:xfrm rot="10800000">
            <a:off x="2784237" y="2564966"/>
            <a:ext cx="357190" cy="2946396"/>
          </a:xfrm>
          <a:prstGeom prst="righ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chemeClr val="tx1">
                  <a:lumMod val="95000"/>
                  <a:lumOff val="5000"/>
                </a:schemeClr>
              </a:solidFill>
            </a:endParaRPr>
          </a:p>
        </p:txBody>
      </p:sp>
      <p:sp>
        <p:nvSpPr>
          <p:cNvPr id="25" name="ZoneTexte 24"/>
          <p:cNvSpPr txBox="1"/>
          <p:nvPr/>
        </p:nvSpPr>
        <p:spPr>
          <a:xfrm>
            <a:off x="3364218" y="2688195"/>
            <a:ext cx="401072" cy="2759730"/>
          </a:xfrm>
          <a:prstGeom prst="rect">
            <a:avLst/>
          </a:prstGeom>
          <a:noFill/>
        </p:spPr>
        <p:txBody>
          <a:bodyPr wrap="none" rtlCol="0">
            <a:spAutoFit/>
          </a:bodyPr>
          <a:lstStyle/>
          <a:p>
            <a:r>
              <a:rPr lang="fr-FR" sz="2000" dirty="0" smtClean="0"/>
              <a:t>2</a:t>
            </a:r>
            <a:r>
              <a:rPr lang="fr-FR" sz="2000" baseline="30000" dirty="0" smtClean="0"/>
              <a:t>0</a:t>
            </a:r>
          </a:p>
          <a:p>
            <a:r>
              <a:rPr lang="fr-FR" sz="2000" dirty="0" smtClean="0"/>
              <a:t>2</a:t>
            </a:r>
            <a:r>
              <a:rPr lang="fr-FR" sz="2000" baseline="30000" dirty="0"/>
              <a:t>1</a:t>
            </a:r>
            <a:endParaRPr lang="fr-FR" sz="2000" baseline="30000" dirty="0" smtClean="0"/>
          </a:p>
          <a:p>
            <a:r>
              <a:rPr lang="fr-FR" sz="2000" dirty="0" smtClean="0"/>
              <a:t>2</a:t>
            </a:r>
            <a:r>
              <a:rPr lang="fr-FR" sz="2000" baseline="30000" dirty="0"/>
              <a:t>2</a:t>
            </a:r>
            <a:endParaRPr lang="fr-FR" sz="2000" baseline="30000" dirty="0" smtClean="0"/>
          </a:p>
          <a:p>
            <a:r>
              <a:rPr lang="fr-FR" sz="2000" dirty="0" smtClean="0"/>
              <a:t>2</a:t>
            </a:r>
            <a:r>
              <a:rPr lang="fr-FR" sz="2000" baseline="30000" dirty="0" smtClean="0"/>
              <a:t>3</a:t>
            </a:r>
          </a:p>
          <a:p>
            <a:endParaRPr lang="fr-FR" sz="2000" baseline="30000" dirty="0" smtClean="0">
              <a:solidFill>
                <a:srgbClr val="FF0000"/>
              </a:solidFill>
            </a:endParaRPr>
          </a:p>
          <a:p>
            <a:r>
              <a:rPr lang="fr-FR" sz="2000" dirty="0" smtClean="0"/>
              <a:t>2</a:t>
            </a:r>
            <a:r>
              <a:rPr lang="fr-FR" sz="2000" baseline="30000" dirty="0" smtClean="0"/>
              <a:t>4</a:t>
            </a:r>
          </a:p>
          <a:p>
            <a:r>
              <a:rPr lang="fr-FR" sz="2000" dirty="0" smtClean="0"/>
              <a:t>2</a:t>
            </a:r>
            <a:r>
              <a:rPr lang="fr-FR" sz="2000" baseline="30000" dirty="0" smtClean="0"/>
              <a:t>5</a:t>
            </a:r>
          </a:p>
          <a:p>
            <a:r>
              <a:rPr lang="fr-FR" sz="2000" dirty="0" smtClean="0"/>
              <a:t>2</a:t>
            </a:r>
            <a:r>
              <a:rPr lang="fr-FR" sz="2000" baseline="30000" dirty="0" smtClean="0"/>
              <a:t>6</a:t>
            </a:r>
          </a:p>
          <a:p>
            <a:r>
              <a:rPr lang="fr-FR" sz="2000" dirty="0" smtClean="0"/>
              <a:t>2</a:t>
            </a:r>
            <a:r>
              <a:rPr lang="fr-FR" sz="2000" baseline="30000" dirty="0" smtClean="0"/>
              <a:t>7</a:t>
            </a:r>
            <a:endParaRPr lang="fr-FR" sz="2000" baseline="30000" dirty="0"/>
          </a:p>
        </p:txBody>
      </p:sp>
      <p:sp>
        <p:nvSpPr>
          <p:cNvPr id="26" name="ZoneTexte 25"/>
          <p:cNvSpPr txBox="1"/>
          <p:nvPr/>
        </p:nvSpPr>
        <p:spPr>
          <a:xfrm>
            <a:off x="3851104" y="2744118"/>
            <a:ext cx="859531" cy="2585323"/>
          </a:xfrm>
          <a:prstGeom prst="rect">
            <a:avLst/>
          </a:prstGeom>
          <a:noFill/>
        </p:spPr>
        <p:txBody>
          <a:bodyPr wrap="none" rtlCol="0">
            <a:spAutoFit/>
          </a:bodyPr>
          <a:lstStyle/>
          <a:p>
            <a:r>
              <a:rPr lang="fr-FR" dirty="0" smtClean="0"/>
              <a:t>R</a:t>
            </a:r>
            <a:r>
              <a:rPr lang="fr-FR" sz="1600" dirty="0" smtClean="0"/>
              <a:t>b0</a:t>
            </a:r>
            <a:r>
              <a:rPr lang="fr-FR" dirty="0" smtClean="0"/>
              <a:t> = </a:t>
            </a:r>
            <a:r>
              <a:rPr lang="fr-FR" dirty="0" smtClean="0">
                <a:solidFill>
                  <a:srgbClr val="FF0000"/>
                </a:solidFill>
              </a:rPr>
              <a:t>1</a:t>
            </a:r>
          </a:p>
          <a:p>
            <a:r>
              <a:rPr lang="fr-FR" dirty="0" smtClean="0"/>
              <a:t>R</a:t>
            </a:r>
            <a:r>
              <a:rPr lang="fr-FR" sz="1600" dirty="0" smtClean="0"/>
              <a:t>b1</a:t>
            </a:r>
            <a:r>
              <a:rPr lang="fr-FR" dirty="0" smtClean="0"/>
              <a:t> = </a:t>
            </a:r>
            <a:r>
              <a:rPr lang="fr-FR" dirty="0" smtClean="0">
                <a:solidFill>
                  <a:srgbClr val="FF0000"/>
                </a:solidFill>
              </a:rPr>
              <a:t>0</a:t>
            </a:r>
          </a:p>
          <a:p>
            <a:r>
              <a:rPr lang="fr-FR" dirty="0" smtClean="0"/>
              <a:t>R</a:t>
            </a:r>
            <a:r>
              <a:rPr lang="fr-FR" sz="1600" dirty="0" smtClean="0"/>
              <a:t>b2</a:t>
            </a:r>
            <a:r>
              <a:rPr lang="fr-FR" dirty="0" smtClean="0"/>
              <a:t> = </a:t>
            </a:r>
            <a:r>
              <a:rPr lang="fr-FR" dirty="0" smtClean="0">
                <a:solidFill>
                  <a:srgbClr val="FF0000"/>
                </a:solidFill>
              </a:rPr>
              <a:t>1</a:t>
            </a:r>
          </a:p>
          <a:p>
            <a:r>
              <a:rPr lang="fr-FR" dirty="0" smtClean="0"/>
              <a:t>R</a:t>
            </a:r>
            <a:r>
              <a:rPr lang="fr-FR" sz="1600" dirty="0" smtClean="0"/>
              <a:t>b3</a:t>
            </a:r>
            <a:r>
              <a:rPr lang="fr-FR" dirty="0" smtClean="0"/>
              <a:t> = </a:t>
            </a:r>
            <a:r>
              <a:rPr lang="fr-FR" dirty="0" smtClean="0">
                <a:solidFill>
                  <a:srgbClr val="FF0000"/>
                </a:solidFill>
              </a:rPr>
              <a:t>0</a:t>
            </a:r>
          </a:p>
          <a:p>
            <a:endParaRPr lang="fr-FR" dirty="0" smtClean="0"/>
          </a:p>
          <a:p>
            <a:r>
              <a:rPr lang="fr-FR" dirty="0" smtClean="0"/>
              <a:t>R</a:t>
            </a:r>
            <a:r>
              <a:rPr lang="fr-FR" sz="1600" dirty="0" smtClean="0"/>
              <a:t>b4</a:t>
            </a:r>
            <a:r>
              <a:rPr lang="fr-FR" dirty="0" smtClean="0"/>
              <a:t> = </a:t>
            </a:r>
            <a:r>
              <a:rPr lang="fr-FR" dirty="0" smtClean="0">
                <a:solidFill>
                  <a:srgbClr val="7030A0"/>
                </a:solidFill>
              </a:rPr>
              <a:t>0</a:t>
            </a:r>
          </a:p>
          <a:p>
            <a:r>
              <a:rPr lang="fr-FR" dirty="0" smtClean="0"/>
              <a:t>R</a:t>
            </a:r>
            <a:r>
              <a:rPr lang="fr-FR" sz="1600" dirty="0" smtClean="0"/>
              <a:t>b5</a:t>
            </a:r>
            <a:r>
              <a:rPr lang="fr-FR" dirty="0" smtClean="0"/>
              <a:t> = </a:t>
            </a:r>
            <a:r>
              <a:rPr lang="fr-FR" dirty="0" smtClean="0">
                <a:solidFill>
                  <a:srgbClr val="7030A0"/>
                </a:solidFill>
              </a:rPr>
              <a:t>1</a:t>
            </a:r>
          </a:p>
          <a:p>
            <a:r>
              <a:rPr lang="fr-FR" dirty="0" smtClean="0"/>
              <a:t>R</a:t>
            </a:r>
            <a:r>
              <a:rPr lang="fr-FR" sz="1600" dirty="0" smtClean="0"/>
              <a:t>b6</a:t>
            </a:r>
            <a:r>
              <a:rPr lang="fr-FR" dirty="0" smtClean="0"/>
              <a:t> = </a:t>
            </a:r>
            <a:r>
              <a:rPr lang="fr-FR" dirty="0" smtClean="0">
                <a:solidFill>
                  <a:srgbClr val="7030A0"/>
                </a:solidFill>
              </a:rPr>
              <a:t>0</a:t>
            </a:r>
          </a:p>
          <a:p>
            <a:r>
              <a:rPr lang="fr-FR" dirty="0" smtClean="0"/>
              <a:t>R</a:t>
            </a:r>
            <a:r>
              <a:rPr lang="fr-FR" sz="1600" dirty="0" smtClean="0"/>
              <a:t>b7</a:t>
            </a:r>
            <a:r>
              <a:rPr lang="fr-FR" dirty="0" smtClean="0"/>
              <a:t> = </a:t>
            </a:r>
            <a:r>
              <a:rPr lang="fr-FR" dirty="0" smtClean="0">
                <a:solidFill>
                  <a:srgbClr val="7030A0"/>
                </a:solidFill>
              </a:rPr>
              <a:t>0</a:t>
            </a:r>
          </a:p>
        </p:txBody>
      </p:sp>
      <p:grpSp>
        <p:nvGrpSpPr>
          <p:cNvPr id="6" name="Groupe 52"/>
          <p:cNvGrpSpPr/>
          <p:nvPr/>
        </p:nvGrpSpPr>
        <p:grpSpPr>
          <a:xfrm>
            <a:off x="7006126" y="2557889"/>
            <a:ext cx="2087280" cy="1691313"/>
            <a:chOff x="5398946" y="2557889"/>
            <a:chExt cx="2087280" cy="1691313"/>
          </a:xfrm>
        </p:grpSpPr>
        <p:sp>
          <p:nvSpPr>
            <p:cNvPr id="28" name="Flèche droite 27"/>
            <p:cNvSpPr/>
            <p:nvPr/>
          </p:nvSpPr>
          <p:spPr>
            <a:xfrm>
              <a:off x="5712409" y="3542243"/>
              <a:ext cx="639768" cy="434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5398946" y="3072050"/>
              <a:ext cx="1145607" cy="553998"/>
            </a:xfrm>
            <a:prstGeom prst="rect">
              <a:avLst/>
            </a:prstGeom>
            <a:noFill/>
          </p:spPr>
          <p:txBody>
            <a:bodyPr wrap="square" rtlCol="0">
              <a:spAutoFit/>
            </a:bodyPr>
            <a:lstStyle/>
            <a:p>
              <a:pPr algn="ctr"/>
              <a:r>
                <a:rPr lang="fr-FR" sz="1500" dirty="0" smtClean="0">
                  <a:solidFill>
                    <a:schemeClr val="accent1">
                      <a:lumMod val="75000"/>
                    </a:schemeClr>
                  </a:solidFill>
                </a:rPr>
                <a:t>Décodeur  BCD</a:t>
              </a:r>
              <a:endParaRPr lang="fr-FR" sz="1500" dirty="0">
                <a:solidFill>
                  <a:schemeClr val="accent1">
                    <a:lumMod val="75000"/>
                  </a:schemeClr>
                </a:solidFill>
              </a:endParaRPr>
            </a:p>
          </p:txBody>
        </p:sp>
        <p:sp>
          <p:nvSpPr>
            <p:cNvPr id="32" name="Rectangle 31"/>
            <p:cNvSpPr/>
            <p:nvPr/>
          </p:nvSpPr>
          <p:spPr>
            <a:xfrm>
              <a:off x="5554360" y="2891286"/>
              <a:ext cx="1624027" cy="1357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5721029" y="2557889"/>
              <a:ext cx="1765197" cy="369332"/>
            </a:xfrm>
            <a:prstGeom prst="rect">
              <a:avLst/>
            </a:prstGeom>
            <a:noFill/>
          </p:spPr>
          <p:txBody>
            <a:bodyPr wrap="square" rtlCol="0">
              <a:spAutoFit/>
            </a:bodyPr>
            <a:lstStyle/>
            <a:p>
              <a:r>
                <a:rPr lang="fr-FR" b="1" i="1" dirty="0" smtClean="0">
                  <a:solidFill>
                    <a:srgbClr val="FF0000"/>
                  </a:solidFill>
                </a:rPr>
                <a:t>Afficheur 1</a:t>
              </a:r>
              <a:endParaRPr lang="fr-FR" b="1" i="1" dirty="0">
                <a:solidFill>
                  <a:srgbClr val="FF0000"/>
                </a:solidFill>
              </a:endParaRPr>
            </a:p>
          </p:txBody>
        </p:sp>
      </p:grpSp>
      <p:sp>
        <p:nvSpPr>
          <p:cNvPr id="49" name="ZoneTexte 48"/>
          <p:cNvSpPr txBox="1"/>
          <p:nvPr/>
        </p:nvSpPr>
        <p:spPr>
          <a:xfrm>
            <a:off x="60882" y="1763828"/>
            <a:ext cx="1148391" cy="369332"/>
          </a:xfrm>
          <a:prstGeom prst="rect">
            <a:avLst/>
          </a:prstGeom>
          <a:noFill/>
        </p:spPr>
        <p:txBody>
          <a:bodyPr wrap="none" rtlCol="0">
            <a:spAutoFit/>
          </a:bodyPr>
          <a:lstStyle/>
          <a:p>
            <a:r>
              <a:rPr lang="fr-FR" dirty="0" smtClean="0"/>
              <a:t>Exemple  :</a:t>
            </a:r>
            <a:endParaRPr lang="fr-FR" dirty="0"/>
          </a:p>
        </p:txBody>
      </p:sp>
      <p:sp>
        <p:nvSpPr>
          <p:cNvPr id="51" name="ZoneTexte 50"/>
          <p:cNvSpPr txBox="1"/>
          <p:nvPr/>
        </p:nvSpPr>
        <p:spPr>
          <a:xfrm>
            <a:off x="1321682" y="1694548"/>
            <a:ext cx="4679078" cy="923330"/>
          </a:xfrm>
          <a:prstGeom prst="rect">
            <a:avLst/>
          </a:prstGeom>
          <a:noFill/>
          <a:ln>
            <a:solidFill>
              <a:schemeClr val="tx1"/>
            </a:solidFill>
          </a:ln>
        </p:spPr>
        <p:txBody>
          <a:bodyPr wrap="square" rtlCol="0">
            <a:spAutoFit/>
          </a:bodyPr>
          <a:lstStyle/>
          <a:p>
            <a:r>
              <a:rPr lang="fr-FR" dirty="0" smtClean="0">
                <a:solidFill>
                  <a:srgbClr val="FF0000"/>
                </a:solidFill>
              </a:rPr>
              <a:t>A = 25 </a:t>
            </a:r>
            <a:r>
              <a:rPr lang="fr-FR" dirty="0" smtClean="0"/>
              <a:t>en décimal = 0b </a:t>
            </a:r>
            <a:r>
              <a:rPr lang="fr-FR" dirty="0" smtClean="0">
                <a:solidFill>
                  <a:srgbClr val="7030A0"/>
                </a:solidFill>
              </a:rPr>
              <a:t>0001</a:t>
            </a:r>
            <a:r>
              <a:rPr lang="fr-FR" dirty="0" smtClean="0">
                <a:solidFill>
                  <a:srgbClr val="FF0000"/>
                </a:solidFill>
              </a:rPr>
              <a:t>1001</a:t>
            </a:r>
            <a:r>
              <a:rPr lang="fr-FR" dirty="0" smtClean="0"/>
              <a:t> en binaire</a:t>
            </a:r>
          </a:p>
          <a:p>
            <a:r>
              <a:rPr lang="fr-FR" b="1" i="1" dirty="0" smtClean="0">
                <a:solidFill>
                  <a:srgbClr val="FF0000"/>
                </a:solidFill>
              </a:rPr>
              <a:t>Port B_AFF1 = 5 </a:t>
            </a:r>
            <a:r>
              <a:rPr lang="fr-FR" dirty="0" smtClean="0"/>
              <a:t>= 0b </a:t>
            </a:r>
            <a:r>
              <a:rPr lang="fr-FR" dirty="0" smtClean="0">
                <a:solidFill>
                  <a:srgbClr val="FF0000"/>
                </a:solidFill>
              </a:rPr>
              <a:t>0101</a:t>
            </a:r>
            <a:r>
              <a:rPr lang="fr-FR" dirty="0" smtClean="0"/>
              <a:t> en binaire</a:t>
            </a:r>
            <a:endParaRPr lang="fr-FR" b="1" i="1" dirty="0" smtClean="0">
              <a:solidFill>
                <a:srgbClr val="FF0000"/>
              </a:solidFill>
            </a:endParaRPr>
          </a:p>
          <a:p>
            <a:r>
              <a:rPr lang="fr-FR" b="1" i="1" dirty="0" smtClean="0">
                <a:solidFill>
                  <a:schemeClr val="accent4">
                    <a:lumMod val="75000"/>
                  </a:schemeClr>
                </a:solidFill>
              </a:rPr>
              <a:t>Port B_AFF2 = 2  =</a:t>
            </a:r>
            <a:r>
              <a:rPr lang="fr-FR" dirty="0" smtClean="0"/>
              <a:t>0b </a:t>
            </a:r>
            <a:r>
              <a:rPr lang="fr-FR" dirty="0" smtClean="0">
                <a:solidFill>
                  <a:srgbClr val="7030A0"/>
                </a:solidFill>
              </a:rPr>
              <a:t>0010 </a:t>
            </a:r>
            <a:r>
              <a:rPr lang="fr-FR" dirty="0" smtClean="0"/>
              <a:t>en binaire</a:t>
            </a:r>
            <a:endParaRPr lang="fr-FR" b="1" i="1" dirty="0"/>
          </a:p>
        </p:txBody>
      </p:sp>
      <p:sp>
        <p:nvSpPr>
          <p:cNvPr id="52" name="ZoneTexte 51"/>
          <p:cNvSpPr txBox="1"/>
          <p:nvPr/>
        </p:nvSpPr>
        <p:spPr>
          <a:xfrm>
            <a:off x="2217995" y="5211910"/>
            <a:ext cx="857256" cy="369332"/>
          </a:xfrm>
          <a:prstGeom prst="rect">
            <a:avLst/>
          </a:prstGeom>
          <a:noFill/>
        </p:spPr>
        <p:txBody>
          <a:bodyPr wrap="square" rtlCol="0">
            <a:spAutoFit/>
          </a:bodyPr>
          <a:lstStyle/>
          <a:p>
            <a:r>
              <a:rPr lang="fr-FR" b="1" i="1" dirty="0" smtClean="0">
                <a:solidFill>
                  <a:schemeClr val="accent6">
                    <a:lumMod val="75000"/>
                  </a:schemeClr>
                </a:solidFill>
              </a:rPr>
              <a:t>Port B</a:t>
            </a:r>
            <a:endParaRPr lang="fr-FR" b="1" i="1" dirty="0">
              <a:solidFill>
                <a:schemeClr val="accent6">
                  <a:lumMod val="75000"/>
                </a:schemeClr>
              </a:solidFill>
            </a:endParaRPr>
          </a:p>
        </p:txBody>
      </p:sp>
      <p:grpSp>
        <p:nvGrpSpPr>
          <p:cNvPr id="7" name="Groupe 54"/>
          <p:cNvGrpSpPr/>
          <p:nvPr/>
        </p:nvGrpSpPr>
        <p:grpSpPr>
          <a:xfrm>
            <a:off x="5343521" y="3749414"/>
            <a:ext cx="2087280" cy="1691313"/>
            <a:chOff x="5398946" y="2557889"/>
            <a:chExt cx="2087280" cy="1691313"/>
          </a:xfrm>
        </p:grpSpPr>
        <p:sp>
          <p:nvSpPr>
            <p:cNvPr id="56" name="Flèche droite 55"/>
            <p:cNvSpPr/>
            <p:nvPr/>
          </p:nvSpPr>
          <p:spPr>
            <a:xfrm>
              <a:off x="5712409" y="3542243"/>
              <a:ext cx="639768" cy="434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p:cNvSpPr txBox="1"/>
            <p:nvPr/>
          </p:nvSpPr>
          <p:spPr>
            <a:xfrm>
              <a:off x="5398946" y="3072050"/>
              <a:ext cx="1145607" cy="553998"/>
            </a:xfrm>
            <a:prstGeom prst="rect">
              <a:avLst/>
            </a:prstGeom>
            <a:noFill/>
          </p:spPr>
          <p:txBody>
            <a:bodyPr wrap="square" rtlCol="0">
              <a:spAutoFit/>
            </a:bodyPr>
            <a:lstStyle/>
            <a:p>
              <a:pPr algn="ctr"/>
              <a:r>
                <a:rPr lang="fr-FR" sz="1500" dirty="0" smtClean="0">
                  <a:solidFill>
                    <a:schemeClr val="accent1">
                      <a:lumMod val="75000"/>
                    </a:schemeClr>
                  </a:solidFill>
                </a:rPr>
                <a:t>Décodeur  BCD</a:t>
              </a:r>
              <a:endParaRPr lang="fr-FR" sz="1500" dirty="0">
                <a:solidFill>
                  <a:schemeClr val="accent1">
                    <a:lumMod val="75000"/>
                  </a:schemeClr>
                </a:solidFill>
              </a:endParaRPr>
            </a:p>
          </p:txBody>
        </p:sp>
        <p:sp>
          <p:nvSpPr>
            <p:cNvPr id="58" name="Rectangle 57"/>
            <p:cNvSpPr/>
            <p:nvPr/>
          </p:nvSpPr>
          <p:spPr>
            <a:xfrm>
              <a:off x="5554360" y="2891286"/>
              <a:ext cx="1624027" cy="135791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a:off x="5721029" y="2557889"/>
              <a:ext cx="1765197" cy="369332"/>
            </a:xfrm>
            <a:prstGeom prst="rect">
              <a:avLst/>
            </a:prstGeom>
            <a:noFill/>
          </p:spPr>
          <p:txBody>
            <a:bodyPr wrap="square" rtlCol="0">
              <a:spAutoFit/>
            </a:bodyPr>
            <a:lstStyle/>
            <a:p>
              <a:r>
                <a:rPr lang="fr-FR" b="1" i="1" dirty="0" smtClean="0">
                  <a:solidFill>
                    <a:srgbClr val="7030A0"/>
                  </a:solidFill>
                </a:rPr>
                <a:t>Afficheur 2</a:t>
              </a:r>
              <a:endParaRPr lang="fr-FR" b="1" i="1" dirty="0">
                <a:solidFill>
                  <a:srgbClr val="7030A0"/>
                </a:solidFill>
              </a:endParaRPr>
            </a:p>
          </p:txBody>
        </p:sp>
      </p:grpSp>
      <p:sp>
        <p:nvSpPr>
          <p:cNvPr id="62" name="ZoneTexte 61"/>
          <p:cNvSpPr txBox="1"/>
          <p:nvPr/>
        </p:nvSpPr>
        <p:spPr>
          <a:xfrm>
            <a:off x="1432645" y="5601653"/>
            <a:ext cx="6111632" cy="1200329"/>
          </a:xfrm>
          <a:prstGeom prst="rect">
            <a:avLst/>
          </a:prstGeom>
          <a:noFill/>
          <a:ln>
            <a:solidFill>
              <a:schemeClr val="tx1"/>
            </a:solidFill>
          </a:ln>
        </p:spPr>
        <p:txBody>
          <a:bodyPr wrap="square" rtlCol="0">
            <a:spAutoFit/>
          </a:bodyPr>
          <a:lstStyle/>
          <a:p>
            <a:r>
              <a:rPr lang="fr-FR" dirty="0" smtClean="0"/>
              <a:t>La valeur affichée dans les deux afficheurs est correcte (25)</a:t>
            </a:r>
            <a:br>
              <a:rPr lang="fr-FR" dirty="0" smtClean="0"/>
            </a:br>
            <a:r>
              <a:rPr lang="fr-FR" dirty="0" smtClean="0"/>
              <a:t>Donc il faut trouver les fonctions suivantes :</a:t>
            </a:r>
          </a:p>
          <a:p>
            <a:r>
              <a:rPr lang="fr-FR" b="1" i="1" dirty="0" smtClean="0">
                <a:solidFill>
                  <a:srgbClr val="FF0000"/>
                </a:solidFill>
              </a:rPr>
              <a:t>Port B_AFF1 </a:t>
            </a:r>
            <a:r>
              <a:rPr lang="fr-FR" b="1" i="1" dirty="0" smtClean="0"/>
              <a:t>=</a:t>
            </a:r>
            <a:r>
              <a:rPr lang="fr-FR" b="1" i="1" dirty="0" smtClean="0">
                <a:solidFill>
                  <a:srgbClr val="FF0000"/>
                </a:solidFill>
              </a:rPr>
              <a:t> </a:t>
            </a:r>
            <a:r>
              <a:rPr lang="fr-FR" b="1" i="1" dirty="0" smtClean="0"/>
              <a:t>fonction 1 (A)</a:t>
            </a:r>
            <a:r>
              <a:rPr lang="fr-FR" b="1" i="1" dirty="0" smtClean="0">
                <a:solidFill>
                  <a:srgbClr val="FF0000"/>
                </a:solidFill>
              </a:rPr>
              <a:t>  </a:t>
            </a:r>
            <a:r>
              <a:rPr lang="fr-FR" b="1" i="1" dirty="0" smtClean="0"/>
              <a:t>et</a:t>
            </a:r>
            <a:r>
              <a:rPr lang="fr-FR" b="1" i="1" dirty="0" smtClean="0">
                <a:solidFill>
                  <a:srgbClr val="FF0000"/>
                </a:solidFill>
              </a:rPr>
              <a:t> </a:t>
            </a:r>
            <a:r>
              <a:rPr lang="fr-FR" b="1" i="1" dirty="0" smtClean="0">
                <a:solidFill>
                  <a:schemeClr val="accent4">
                    <a:lumMod val="75000"/>
                  </a:schemeClr>
                </a:solidFill>
              </a:rPr>
              <a:t>Port B_AFF2  </a:t>
            </a:r>
            <a:r>
              <a:rPr lang="fr-FR" b="1" i="1" dirty="0" smtClean="0"/>
              <a:t>= fonction 2 (A)</a:t>
            </a:r>
          </a:p>
          <a:p>
            <a:r>
              <a:rPr lang="fr-FR" b="1" i="1" dirty="0" err="1" smtClean="0"/>
              <a:t>PortB</a:t>
            </a:r>
            <a:r>
              <a:rPr lang="fr-FR" b="1" i="1" dirty="0" smtClean="0"/>
              <a:t> = fonction</a:t>
            </a:r>
            <a:r>
              <a:rPr lang="fr-FR" b="1" i="1" dirty="0" smtClean="0">
                <a:solidFill>
                  <a:schemeClr val="accent4">
                    <a:lumMod val="75000"/>
                  </a:schemeClr>
                </a:solidFill>
              </a:rPr>
              <a:t>  </a:t>
            </a:r>
            <a:r>
              <a:rPr lang="fr-FR" b="1" i="1" dirty="0" smtClean="0"/>
              <a:t>3 (</a:t>
            </a:r>
            <a:r>
              <a:rPr lang="fr-FR" b="1" i="1" dirty="0" smtClean="0">
                <a:solidFill>
                  <a:srgbClr val="FF0000"/>
                </a:solidFill>
              </a:rPr>
              <a:t>Port B_AFF1 </a:t>
            </a:r>
            <a:r>
              <a:rPr lang="fr-FR" b="1" i="1" dirty="0" smtClean="0"/>
              <a:t>, </a:t>
            </a:r>
            <a:r>
              <a:rPr lang="fr-FR" b="1" i="1" dirty="0" smtClean="0">
                <a:solidFill>
                  <a:schemeClr val="accent4">
                    <a:lumMod val="75000"/>
                  </a:schemeClr>
                </a:solidFill>
              </a:rPr>
              <a:t>Port B_AFF2 </a:t>
            </a:r>
            <a:r>
              <a:rPr lang="fr-FR" b="1" i="1" dirty="0" smtClean="0"/>
              <a:t>)</a:t>
            </a:r>
            <a:r>
              <a:rPr lang="fr-FR" dirty="0" smtClean="0"/>
              <a:t> </a:t>
            </a:r>
            <a:endParaRPr lang="fr-FR" dirty="0"/>
          </a:p>
        </p:txBody>
      </p:sp>
      <p:cxnSp>
        <p:nvCxnSpPr>
          <p:cNvPr id="71" name="Connecteur droit avec flèche 70"/>
          <p:cNvCxnSpPr/>
          <p:nvPr/>
        </p:nvCxnSpPr>
        <p:spPr>
          <a:xfrm rot="16200000" flipH="1">
            <a:off x="2464579" y="2678901"/>
            <a:ext cx="100013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a:endCxn id="47" idx="1"/>
          </p:cNvCxnSpPr>
          <p:nvPr/>
        </p:nvCxnSpPr>
        <p:spPr>
          <a:xfrm rot="16200000" flipH="1">
            <a:off x="1823320" y="3463035"/>
            <a:ext cx="2203627" cy="2781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2" name="Picture 1"/>
          <p:cNvPicPr>
            <a:picLocks noChangeAspect="1" noChangeArrowheads="1"/>
          </p:cNvPicPr>
          <p:nvPr/>
        </p:nvPicPr>
        <p:blipFill>
          <a:blip r:embed="rId3"/>
          <a:srcRect t="54545" r="81382" b="13636"/>
          <a:stretch>
            <a:fillRect/>
          </a:stretch>
        </p:blipFill>
        <p:spPr bwMode="auto">
          <a:xfrm>
            <a:off x="8001024" y="3006861"/>
            <a:ext cx="758108" cy="1000132"/>
          </a:xfrm>
          <a:prstGeom prst="rect">
            <a:avLst/>
          </a:prstGeom>
          <a:noFill/>
          <a:ln w="9525">
            <a:noFill/>
            <a:miter lim="800000"/>
            <a:headEnd/>
            <a:tailEnd/>
          </a:ln>
          <a:effectLst/>
        </p:spPr>
      </p:pic>
      <p:pic>
        <p:nvPicPr>
          <p:cNvPr id="46" name="Picture 1"/>
          <p:cNvPicPr>
            <a:picLocks noChangeAspect="1" noChangeArrowheads="1"/>
          </p:cNvPicPr>
          <p:nvPr/>
        </p:nvPicPr>
        <p:blipFill>
          <a:blip r:embed="rId3"/>
          <a:srcRect l="43045" r="38015" b="63742"/>
          <a:stretch>
            <a:fillRect/>
          </a:stretch>
        </p:blipFill>
        <p:spPr bwMode="auto">
          <a:xfrm>
            <a:off x="6288675" y="4249017"/>
            <a:ext cx="785818" cy="1139672"/>
          </a:xfrm>
          <a:prstGeom prst="rect">
            <a:avLst/>
          </a:prstGeom>
          <a:noFill/>
          <a:ln w="9525">
            <a:noFill/>
            <a:miter lim="800000"/>
            <a:headEnd/>
            <a:tailEnd/>
          </a:ln>
          <a:effectLst/>
        </p:spPr>
      </p:pic>
      <p:sp>
        <p:nvSpPr>
          <p:cNvPr id="54" name="Espace réservé du numéro de diapositive 13"/>
          <p:cNvSpPr>
            <a:spLocks noGrp="1"/>
          </p:cNvSpPr>
          <p:nvPr>
            <p:ph type="sldNum" sz="quarter" idx="12"/>
          </p:nvPr>
        </p:nvSpPr>
        <p:spPr>
          <a:xfrm>
            <a:off x="6553200" y="6356350"/>
            <a:ext cx="2133600" cy="365125"/>
          </a:xfrm>
        </p:spPr>
        <p:txBody>
          <a:bodyPr/>
          <a:lstStyle/>
          <a:p>
            <a:fld id="{F871B7CB-4858-40FD-9488-775A4161D83B}" type="slidenum">
              <a:rPr lang="fr-FR" smtClean="0"/>
              <a:pPr/>
              <a:t>18</a:t>
            </a:fld>
            <a:endParaRPr lang="fr-FR"/>
          </a:p>
        </p:txBody>
      </p:sp>
      <p:sp>
        <p:nvSpPr>
          <p:cNvPr id="55" name="Espace réservé de la date 16"/>
          <p:cNvSpPr>
            <a:spLocks noGrp="1"/>
          </p:cNvSpPr>
          <p:nvPr>
            <p:ph type="dt" sz="half" idx="10"/>
          </p:nvPr>
        </p:nvSpPr>
        <p:spPr>
          <a:xfrm>
            <a:off x="457200" y="6356350"/>
            <a:ext cx="2133600" cy="365125"/>
          </a:xfrm>
        </p:spPr>
        <p:txBody>
          <a:bodyPr/>
          <a:lstStyle/>
          <a:p>
            <a:fld id="{CE8C5816-0BEA-4AC9-BBC5-40596E6E3F6E}" type="datetime1">
              <a:rPr lang="fr-FR" smtClean="0"/>
              <a:pPr/>
              <a:t>03/06/2026</a:t>
            </a:fld>
            <a:endParaRPr lang="fr-FR" dirty="0"/>
          </a:p>
        </p:txBody>
      </p:sp>
      <p:sp>
        <p:nvSpPr>
          <p:cNvPr id="41" name="ZoneTexte 40"/>
          <p:cNvSpPr txBox="1"/>
          <p:nvPr/>
        </p:nvSpPr>
        <p:spPr>
          <a:xfrm>
            <a:off x="3071802" y="3143248"/>
            <a:ext cx="301686" cy="369332"/>
          </a:xfrm>
          <a:prstGeom prst="rect">
            <a:avLst/>
          </a:prstGeom>
          <a:noFill/>
        </p:spPr>
        <p:txBody>
          <a:bodyPr wrap="none" rtlCol="0">
            <a:spAutoFit/>
          </a:bodyPr>
          <a:lstStyle/>
          <a:p>
            <a:r>
              <a:rPr lang="fr-FR" dirty="0" smtClean="0"/>
              <a:t>5</a:t>
            </a:r>
            <a:endParaRPr lang="fr-FR" dirty="0"/>
          </a:p>
        </p:txBody>
      </p:sp>
      <p:sp>
        <p:nvSpPr>
          <p:cNvPr id="47" name="ZoneTexte 46"/>
          <p:cNvSpPr txBox="1"/>
          <p:nvPr/>
        </p:nvSpPr>
        <p:spPr>
          <a:xfrm>
            <a:off x="3064217" y="4519267"/>
            <a:ext cx="301686" cy="369332"/>
          </a:xfrm>
          <a:prstGeom prst="rect">
            <a:avLst/>
          </a:prstGeom>
          <a:noFill/>
        </p:spPr>
        <p:txBody>
          <a:bodyPr wrap="none" rtlCol="0">
            <a:spAutoFit/>
          </a:bodyPr>
          <a:lstStyle/>
          <a:p>
            <a:r>
              <a:rPr lang="fr-FR" dirty="0" smtClean="0"/>
              <a:t>2</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600" b="1" dirty="0" smtClean="0">
                <a:solidFill>
                  <a:srgbClr val="FF0000"/>
                </a:solidFill>
              </a:rPr>
              <a:t>TP N°2: Manipulation des entrées / sorties d’un microcontrôleur PIC16F84A (Afficheur 7-segments)</a:t>
            </a:r>
            <a:endParaRPr lang="fr-FR" sz="2600" dirty="0"/>
          </a:p>
        </p:txBody>
      </p:sp>
      <p:sp>
        <p:nvSpPr>
          <p:cNvPr id="8" name="ZoneTexte 7"/>
          <p:cNvSpPr txBox="1"/>
          <p:nvPr/>
        </p:nvSpPr>
        <p:spPr>
          <a:xfrm>
            <a:off x="428596" y="1322196"/>
            <a:ext cx="7786742" cy="369332"/>
          </a:xfrm>
          <a:prstGeom prst="rect">
            <a:avLst/>
          </a:prstGeom>
          <a:noFill/>
        </p:spPr>
        <p:txBody>
          <a:bodyPr wrap="square" rtlCol="0">
            <a:spAutoFit/>
          </a:bodyPr>
          <a:lstStyle/>
          <a:p>
            <a:r>
              <a:rPr lang="fr-FR" b="1" dirty="0"/>
              <a:t>Application </a:t>
            </a:r>
            <a:r>
              <a:rPr lang="fr-FR" b="1" dirty="0" smtClean="0"/>
              <a:t>N°2 </a:t>
            </a:r>
            <a:r>
              <a:rPr lang="fr-FR" b="1" dirty="0"/>
              <a:t>: Afficheur 7-segments </a:t>
            </a:r>
            <a:r>
              <a:rPr lang="fr-FR" b="1" u="sng" dirty="0"/>
              <a:t>BCD</a:t>
            </a:r>
            <a:endParaRPr lang="fr-FR" dirty="0"/>
          </a:p>
        </p:txBody>
      </p:sp>
      <p:sp>
        <p:nvSpPr>
          <p:cNvPr id="49" name="ZoneTexte 48"/>
          <p:cNvSpPr txBox="1"/>
          <p:nvPr/>
        </p:nvSpPr>
        <p:spPr>
          <a:xfrm>
            <a:off x="60882" y="1763828"/>
            <a:ext cx="1396088" cy="369332"/>
          </a:xfrm>
          <a:prstGeom prst="rect">
            <a:avLst/>
          </a:prstGeom>
          <a:noFill/>
        </p:spPr>
        <p:txBody>
          <a:bodyPr wrap="none" rtlCol="0">
            <a:spAutoFit/>
          </a:bodyPr>
          <a:lstStyle/>
          <a:p>
            <a:r>
              <a:rPr lang="fr-FR" dirty="0" smtClean="0"/>
              <a:t>Programme :</a:t>
            </a:r>
            <a:endParaRPr lang="fr-FR" dirty="0"/>
          </a:p>
        </p:txBody>
      </p:sp>
      <p:sp>
        <p:nvSpPr>
          <p:cNvPr id="51" name="ZoneTexte 50"/>
          <p:cNvSpPr txBox="1"/>
          <p:nvPr/>
        </p:nvSpPr>
        <p:spPr>
          <a:xfrm>
            <a:off x="1474087" y="1874663"/>
            <a:ext cx="6036400" cy="3416320"/>
          </a:xfrm>
          <a:prstGeom prst="rect">
            <a:avLst/>
          </a:prstGeom>
          <a:noFill/>
          <a:ln>
            <a:solidFill>
              <a:schemeClr val="tx1"/>
            </a:solidFill>
          </a:ln>
        </p:spPr>
        <p:txBody>
          <a:bodyPr wrap="square" rtlCol="0">
            <a:spAutoFit/>
          </a:bodyPr>
          <a:lstStyle/>
          <a:p>
            <a:r>
              <a:rPr lang="fr-FR" b="1" i="1" dirty="0" smtClean="0"/>
              <a:t>Int A, </a:t>
            </a:r>
            <a:r>
              <a:rPr lang="fr-FR" b="1" i="1" dirty="0" err="1" smtClean="0"/>
              <a:t>MaxCmp</a:t>
            </a:r>
            <a:r>
              <a:rPr lang="fr-FR" b="1" i="1" dirty="0" smtClean="0"/>
              <a:t>;</a:t>
            </a:r>
          </a:p>
          <a:p>
            <a:r>
              <a:rPr lang="fr-FR" b="1" i="1" dirty="0" err="1" smtClean="0"/>
              <a:t>Void</a:t>
            </a:r>
            <a:r>
              <a:rPr lang="fr-FR" b="1" i="1" dirty="0" smtClean="0"/>
              <a:t> main()</a:t>
            </a:r>
          </a:p>
          <a:p>
            <a:r>
              <a:rPr lang="fr-FR" b="1" i="1" dirty="0" smtClean="0"/>
              <a:t>{A = 0; </a:t>
            </a:r>
            <a:r>
              <a:rPr lang="fr-FR" b="1" i="1" dirty="0" err="1" smtClean="0"/>
              <a:t>MaxCmp</a:t>
            </a:r>
            <a:r>
              <a:rPr lang="fr-FR" b="1" i="1" dirty="0" smtClean="0"/>
              <a:t> = 100;</a:t>
            </a:r>
          </a:p>
          <a:p>
            <a:r>
              <a:rPr lang="fr-FR" b="1" i="1" dirty="0" err="1" smtClean="0"/>
              <a:t>While</a:t>
            </a:r>
            <a:r>
              <a:rPr lang="fr-FR" b="1" i="1" dirty="0" smtClean="0"/>
              <a:t>(1) {</a:t>
            </a:r>
          </a:p>
          <a:p>
            <a:r>
              <a:rPr lang="fr-FR" b="1" i="1" dirty="0" smtClean="0">
                <a:solidFill>
                  <a:srgbClr val="FF0000"/>
                </a:solidFill>
              </a:rPr>
              <a:t>Port B_AFF1 </a:t>
            </a:r>
            <a:r>
              <a:rPr lang="fr-FR" b="1" i="1" dirty="0" smtClean="0"/>
              <a:t>=</a:t>
            </a:r>
            <a:r>
              <a:rPr lang="fr-FR" b="1" i="1" dirty="0" smtClean="0">
                <a:solidFill>
                  <a:srgbClr val="FF0000"/>
                </a:solidFill>
              </a:rPr>
              <a:t> </a:t>
            </a:r>
            <a:r>
              <a:rPr lang="fr-FR" b="1" i="1" dirty="0" smtClean="0"/>
              <a:t>fonction 1 (A);</a:t>
            </a:r>
          </a:p>
          <a:p>
            <a:r>
              <a:rPr lang="fr-FR" b="1" i="1" dirty="0" smtClean="0">
                <a:solidFill>
                  <a:schemeClr val="accent4">
                    <a:lumMod val="75000"/>
                  </a:schemeClr>
                </a:solidFill>
              </a:rPr>
              <a:t>Port B_AFF2  </a:t>
            </a:r>
            <a:r>
              <a:rPr lang="fr-FR" b="1" i="1" dirty="0" smtClean="0"/>
              <a:t>= fonction 2 (A);</a:t>
            </a:r>
          </a:p>
          <a:p>
            <a:r>
              <a:rPr lang="fr-FR" b="1" i="1" dirty="0" err="1" smtClean="0"/>
              <a:t>PortB</a:t>
            </a:r>
            <a:r>
              <a:rPr lang="fr-FR" b="1" i="1" dirty="0" smtClean="0"/>
              <a:t> = fonction</a:t>
            </a:r>
            <a:r>
              <a:rPr lang="fr-FR" b="1" i="1" dirty="0" smtClean="0">
                <a:solidFill>
                  <a:schemeClr val="accent4">
                    <a:lumMod val="75000"/>
                  </a:schemeClr>
                </a:solidFill>
              </a:rPr>
              <a:t>  </a:t>
            </a:r>
            <a:r>
              <a:rPr lang="fr-FR" b="1" i="1" dirty="0" smtClean="0"/>
              <a:t>3 (</a:t>
            </a:r>
            <a:r>
              <a:rPr lang="fr-FR" b="1" i="1" dirty="0" smtClean="0">
                <a:solidFill>
                  <a:srgbClr val="FF0000"/>
                </a:solidFill>
              </a:rPr>
              <a:t>Port B_AFF1 </a:t>
            </a:r>
            <a:r>
              <a:rPr lang="fr-FR" b="1" i="1" dirty="0" smtClean="0"/>
              <a:t>, </a:t>
            </a:r>
            <a:r>
              <a:rPr lang="fr-FR" b="1" i="1" dirty="0" smtClean="0">
                <a:solidFill>
                  <a:schemeClr val="accent4">
                    <a:lumMod val="75000"/>
                  </a:schemeClr>
                </a:solidFill>
              </a:rPr>
              <a:t>Port B_AFF2 </a:t>
            </a:r>
            <a:r>
              <a:rPr lang="fr-FR" b="1" i="1" dirty="0" smtClean="0"/>
              <a:t>);</a:t>
            </a:r>
          </a:p>
          <a:p>
            <a:r>
              <a:rPr lang="fr-FR" b="1" i="1" dirty="0" err="1" smtClean="0"/>
              <a:t>delay_ms</a:t>
            </a:r>
            <a:r>
              <a:rPr lang="fr-FR" b="1" i="1" dirty="0" smtClean="0"/>
              <a:t>(1000);</a:t>
            </a:r>
          </a:p>
          <a:p>
            <a:r>
              <a:rPr lang="fr-FR" b="1" i="1" dirty="0" smtClean="0"/>
              <a:t>A=A+1;</a:t>
            </a:r>
          </a:p>
          <a:p>
            <a:r>
              <a:rPr lang="fr-FR" b="1" i="1" dirty="0" smtClean="0"/>
              <a:t>A=A% </a:t>
            </a:r>
            <a:r>
              <a:rPr lang="fr-FR" b="1" i="1" dirty="0" err="1" smtClean="0"/>
              <a:t>MaxCmp</a:t>
            </a:r>
            <a:r>
              <a:rPr lang="fr-FR" b="1" i="1" dirty="0" smtClean="0"/>
              <a:t>;</a:t>
            </a:r>
          </a:p>
          <a:p>
            <a:r>
              <a:rPr lang="fr-FR" b="1" i="1" dirty="0" smtClean="0"/>
              <a:t>               }</a:t>
            </a:r>
            <a:r>
              <a:rPr lang="fr-FR" dirty="0" smtClean="0"/>
              <a:t> </a:t>
            </a:r>
          </a:p>
          <a:p>
            <a:r>
              <a:rPr lang="fr-FR" b="1" i="1" dirty="0" smtClean="0"/>
              <a:t>}</a:t>
            </a:r>
            <a:endParaRPr lang="fr-FR" b="1" i="1" dirty="0"/>
          </a:p>
        </p:txBody>
      </p:sp>
      <p:sp>
        <p:nvSpPr>
          <p:cNvPr id="34" name="Rectangle 33"/>
          <p:cNvSpPr/>
          <p:nvPr/>
        </p:nvSpPr>
        <p:spPr>
          <a:xfrm>
            <a:off x="429430" y="5738285"/>
            <a:ext cx="5500710" cy="369332"/>
          </a:xfrm>
          <a:prstGeom prst="rect">
            <a:avLst/>
          </a:prstGeom>
        </p:spPr>
        <p:txBody>
          <a:bodyPr wrap="square">
            <a:spAutoFit/>
          </a:bodyPr>
          <a:lstStyle/>
          <a:p>
            <a:r>
              <a:rPr lang="fr-FR" dirty="0" smtClean="0">
                <a:solidFill>
                  <a:schemeClr val="accent1">
                    <a:lumMod val="75000"/>
                  </a:schemeClr>
                </a:solidFill>
              </a:rPr>
              <a:t>3)  </a:t>
            </a:r>
            <a:r>
              <a:rPr lang="fr-FR" dirty="0" err="1" smtClean="0">
                <a:solidFill>
                  <a:schemeClr val="accent1">
                    <a:lumMod val="75000"/>
                  </a:schemeClr>
                </a:solidFill>
              </a:rPr>
              <a:t>Void</a:t>
            </a:r>
            <a:r>
              <a:rPr lang="fr-FR" dirty="0" smtClean="0">
                <a:solidFill>
                  <a:schemeClr val="accent1">
                    <a:lumMod val="75000"/>
                  </a:schemeClr>
                </a:solidFill>
              </a:rPr>
              <a:t> Compt_2Afficheur7SEG_PortB(</a:t>
            </a:r>
            <a:r>
              <a:rPr lang="fr-FR" dirty="0" err="1" smtClean="0">
                <a:solidFill>
                  <a:schemeClr val="accent1">
                    <a:lumMod val="75000"/>
                  </a:schemeClr>
                </a:solidFill>
              </a:rPr>
              <a:t>int</a:t>
            </a:r>
            <a:r>
              <a:rPr lang="fr-FR" dirty="0" smtClean="0">
                <a:solidFill>
                  <a:schemeClr val="accent1">
                    <a:lumMod val="75000"/>
                  </a:schemeClr>
                </a:solidFill>
              </a:rPr>
              <a:t>  max )</a:t>
            </a:r>
          </a:p>
        </p:txBody>
      </p:sp>
      <p:sp>
        <p:nvSpPr>
          <p:cNvPr id="35" name="Espace réservé du numéro de diapositive 13"/>
          <p:cNvSpPr>
            <a:spLocks noGrp="1"/>
          </p:cNvSpPr>
          <p:nvPr>
            <p:ph type="sldNum" sz="quarter" idx="12"/>
          </p:nvPr>
        </p:nvSpPr>
        <p:spPr>
          <a:xfrm>
            <a:off x="6553200" y="6356350"/>
            <a:ext cx="2133600" cy="365125"/>
          </a:xfrm>
        </p:spPr>
        <p:txBody>
          <a:bodyPr/>
          <a:lstStyle/>
          <a:p>
            <a:fld id="{F871B7CB-4858-40FD-9488-775A4161D83B}" type="slidenum">
              <a:rPr lang="fr-FR" smtClean="0"/>
              <a:pPr/>
              <a:t>19</a:t>
            </a:fld>
            <a:endParaRPr lang="fr-FR"/>
          </a:p>
        </p:txBody>
      </p:sp>
      <p:sp>
        <p:nvSpPr>
          <p:cNvPr id="39" name="Espace réservé de la date 16"/>
          <p:cNvSpPr>
            <a:spLocks noGrp="1"/>
          </p:cNvSpPr>
          <p:nvPr>
            <p:ph type="dt" sz="half" idx="10"/>
          </p:nvPr>
        </p:nvSpPr>
        <p:spPr>
          <a:xfrm>
            <a:off x="457200" y="6356350"/>
            <a:ext cx="2133600" cy="365125"/>
          </a:xfrm>
        </p:spPr>
        <p:txBody>
          <a:bodyPr/>
          <a:lstStyle/>
          <a:p>
            <a:fld id="{CE8C5816-0BEA-4AC9-BBC5-40596E6E3F6E}" type="datetime1">
              <a:rPr lang="fr-FR" smtClean="0"/>
              <a:pPr/>
              <a:t>03/06/2026</a:t>
            </a:fld>
            <a:endParaRPr lang="fr-FR" dirty="0"/>
          </a:p>
        </p:txBody>
      </p:sp>
      <p:sp>
        <p:nvSpPr>
          <p:cNvPr id="40" name="Espace réservé du pied de page 15"/>
          <p:cNvSpPr>
            <a:spLocks noGrp="1"/>
          </p:cNvSpPr>
          <p:nvPr>
            <p:ph type="ftr" sz="quarter" idx="11"/>
          </p:nvPr>
        </p:nvSpPr>
        <p:spPr>
          <a:xfrm>
            <a:off x="3124200" y="6356350"/>
            <a:ext cx="2895600" cy="365125"/>
          </a:xfrm>
        </p:spPr>
        <p:txBody>
          <a:bodyPr/>
          <a:lstStyle/>
          <a:p>
            <a:r>
              <a:rPr lang="fr-FR" dirty="0" smtClean="0"/>
              <a:t>Mr. Megnafi Hicham     ESSA-Tlemcen</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Travaux pratiques</a:t>
            </a:r>
            <a:endParaRPr lang="fr-FR" dirty="0"/>
          </a:p>
        </p:txBody>
      </p:sp>
      <p:sp>
        <p:nvSpPr>
          <p:cNvPr id="3" name="Espace réservé du contenu 2"/>
          <p:cNvSpPr>
            <a:spLocks noGrp="1"/>
          </p:cNvSpPr>
          <p:nvPr>
            <p:ph idx="1"/>
          </p:nvPr>
        </p:nvSpPr>
        <p:spPr>
          <a:xfrm>
            <a:off x="457200" y="1927410"/>
            <a:ext cx="8229600" cy="4043378"/>
          </a:xfrm>
        </p:spPr>
        <p:txBody>
          <a:bodyPr>
            <a:normAutofit fontScale="85000" lnSpcReduction="20000"/>
          </a:bodyPr>
          <a:lstStyle/>
          <a:p>
            <a:pPr marL="514350" indent="-514350" algn="just">
              <a:lnSpc>
                <a:spcPct val="150000"/>
              </a:lnSpc>
              <a:buFont typeface="Wingdings" pitchFamily="2" charset="2"/>
              <a:buChar char="§"/>
            </a:pPr>
            <a:r>
              <a:rPr lang="fr-FR" sz="2600" b="1" dirty="0" smtClean="0">
                <a:solidFill>
                  <a:schemeClr val="accent1"/>
                </a:solidFill>
              </a:rPr>
              <a:t>TP N°1: Prise </a:t>
            </a:r>
            <a:r>
              <a:rPr lang="fr-FR" sz="2600" b="1" dirty="0">
                <a:solidFill>
                  <a:schemeClr val="accent1"/>
                </a:solidFill>
              </a:rPr>
              <a:t>en main de l’environnement de développement pour le PIC1684A</a:t>
            </a:r>
            <a:endParaRPr lang="fr-FR" sz="2600" b="1" dirty="0" smtClean="0">
              <a:solidFill>
                <a:schemeClr val="accent1"/>
              </a:solidFill>
            </a:endParaRPr>
          </a:p>
          <a:p>
            <a:pPr marL="514350" indent="-514350" algn="just">
              <a:lnSpc>
                <a:spcPct val="150000"/>
              </a:lnSpc>
              <a:buFont typeface="Wingdings" pitchFamily="2" charset="2"/>
              <a:buChar char="§"/>
            </a:pPr>
            <a:r>
              <a:rPr lang="fr-FR" sz="2800" b="1" dirty="0" smtClean="0">
                <a:solidFill>
                  <a:srgbClr val="FF0000"/>
                </a:solidFill>
              </a:rPr>
              <a:t>TP N°2: Manipulation </a:t>
            </a:r>
            <a:r>
              <a:rPr lang="fr-FR" sz="2800" b="1" dirty="0">
                <a:solidFill>
                  <a:srgbClr val="FF0000"/>
                </a:solidFill>
              </a:rPr>
              <a:t>des entrées </a:t>
            </a:r>
            <a:r>
              <a:rPr lang="fr-FR" sz="2800" b="1" dirty="0" smtClean="0">
                <a:solidFill>
                  <a:srgbClr val="FF0000"/>
                </a:solidFill>
              </a:rPr>
              <a:t>/ </a:t>
            </a:r>
            <a:r>
              <a:rPr lang="fr-FR" sz="2800" b="1" dirty="0">
                <a:solidFill>
                  <a:srgbClr val="FF0000"/>
                </a:solidFill>
              </a:rPr>
              <a:t>sorties d’un microcontrôleur PIC16F84A (Afficheur 7-segments</a:t>
            </a:r>
            <a:r>
              <a:rPr lang="fr-FR" sz="2800" b="1" dirty="0" smtClean="0">
                <a:solidFill>
                  <a:srgbClr val="FF0000"/>
                </a:solidFill>
              </a:rPr>
              <a:t>)</a:t>
            </a:r>
          </a:p>
          <a:p>
            <a:pPr marL="514350" indent="-514350" algn="just">
              <a:lnSpc>
                <a:spcPct val="150000"/>
              </a:lnSpc>
              <a:buFont typeface="Wingdings" pitchFamily="2" charset="2"/>
              <a:buChar char="§"/>
            </a:pPr>
            <a:r>
              <a:rPr lang="fr-FR" sz="2600" b="1" dirty="0" smtClean="0">
                <a:solidFill>
                  <a:schemeClr val="accent1"/>
                </a:solidFill>
              </a:rPr>
              <a:t>TP N°3: Manipulation </a:t>
            </a:r>
            <a:r>
              <a:rPr lang="fr-FR" sz="2600" b="1" dirty="0">
                <a:solidFill>
                  <a:schemeClr val="accent1"/>
                </a:solidFill>
              </a:rPr>
              <a:t>des entrées / sorties d’un microcontrôleur PIC16F84A (Commande d’un moteur</a:t>
            </a:r>
            <a:r>
              <a:rPr lang="fr-FR" sz="2600" b="1" dirty="0" smtClean="0">
                <a:solidFill>
                  <a:schemeClr val="accent1"/>
                </a:solidFill>
              </a:rPr>
              <a:t>)</a:t>
            </a:r>
          </a:p>
          <a:p>
            <a:pPr marL="514350" indent="-514350" algn="just">
              <a:lnSpc>
                <a:spcPct val="150000"/>
              </a:lnSpc>
              <a:buFont typeface="Wingdings" pitchFamily="2" charset="2"/>
              <a:buChar char="§"/>
            </a:pPr>
            <a:r>
              <a:rPr lang="fr-FR" sz="2600" b="1" dirty="0" smtClean="0">
                <a:solidFill>
                  <a:schemeClr val="accent1"/>
                </a:solidFill>
              </a:rPr>
              <a:t>TP N°4: Gestion </a:t>
            </a:r>
            <a:r>
              <a:rPr lang="fr-FR" sz="2600" b="1" dirty="0">
                <a:solidFill>
                  <a:schemeClr val="accent1"/>
                </a:solidFill>
              </a:rPr>
              <a:t>des interruptions via le </a:t>
            </a:r>
            <a:r>
              <a:rPr lang="fr-FR" sz="2600" b="1" dirty="0" smtClean="0">
                <a:solidFill>
                  <a:schemeClr val="accent1"/>
                </a:solidFill>
              </a:rPr>
              <a:t>PIC16F84A</a:t>
            </a:r>
          </a:p>
          <a:p>
            <a:pPr marL="514350" indent="-514350" algn="just">
              <a:lnSpc>
                <a:spcPct val="150000"/>
              </a:lnSpc>
              <a:buFont typeface="Wingdings" pitchFamily="2" charset="2"/>
              <a:buChar char="§"/>
            </a:pPr>
            <a:r>
              <a:rPr lang="fr-FR" sz="2600" b="1" dirty="0" smtClean="0">
                <a:solidFill>
                  <a:schemeClr val="accent1"/>
                </a:solidFill>
              </a:rPr>
              <a:t>TP N°5: Utilisation </a:t>
            </a:r>
            <a:r>
              <a:rPr lang="fr-FR" sz="2600" b="1" dirty="0">
                <a:solidFill>
                  <a:schemeClr val="accent1"/>
                </a:solidFill>
              </a:rPr>
              <a:t>de l’interruption TMR0 via le </a:t>
            </a:r>
            <a:r>
              <a:rPr lang="fr-FR" sz="2600" b="1" dirty="0" smtClean="0">
                <a:solidFill>
                  <a:schemeClr val="accent1"/>
                </a:solidFill>
              </a:rPr>
              <a:t>PIC16F84A</a:t>
            </a:r>
          </a:p>
          <a:p>
            <a:endParaRPr lang="fr-FR" b="1" dirty="0"/>
          </a:p>
          <a:p>
            <a:endParaRPr lang="fr-FR" dirty="0"/>
          </a:p>
        </p:txBody>
      </p:sp>
      <p:sp>
        <p:nvSpPr>
          <p:cNvPr id="4" name="Espace réservé du numéro de diapositive 3"/>
          <p:cNvSpPr>
            <a:spLocks noGrp="1"/>
          </p:cNvSpPr>
          <p:nvPr>
            <p:ph type="sldNum" sz="quarter" idx="12"/>
          </p:nvPr>
        </p:nvSpPr>
        <p:spPr/>
        <p:txBody>
          <a:bodyPr/>
          <a:lstStyle/>
          <a:p>
            <a:fld id="{F871B7CB-4858-40FD-9488-775A4161D83B}" type="slidenum">
              <a:rPr lang="fr-FR" smtClean="0"/>
              <a:pPr/>
              <a:t>2</a:t>
            </a:fld>
            <a:endParaRPr lang="fr-FR"/>
          </a:p>
        </p:txBody>
      </p:sp>
      <p:sp>
        <p:nvSpPr>
          <p:cNvPr id="5" name="Espace réservé du pied de page 4"/>
          <p:cNvSpPr>
            <a:spLocks noGrp="1"/>
          </p:cNvSpPr>
          <p:nvPr>
            <p:ph type="ftr" sz="quarter" idx="11"/>
          </p:nvPr>
        </p:nvSpPr>
        <p:spPr/>
        <p:txBody>
          <a:bodyPr/>
          <a:lstStyle/>
          <a:p>
            <a:r>
              <a:rPr lang="fr-FR" smtClean="0"/>
              <a:t>Mr. Megnafi Hicham     ESSA-Tlemcen</a:t>
            </a:r>
            <a:endParaRPr lang="fr-FR"/>
          </a:p>
        </p:txBody>
      </p:sp>
      <p:sp>
        <p:nvSpPr>
          <p:cNvPr id="6" name="Espace réservé de la date 5"/>
          <p:cNvSpPr>
            <a:spLocks noGrp="1"/>
          </p:cNvSpPr>
          <p:nvPr>
            <p:ph type="dt" sz="half" idx="10"/>
          </p:nvPr>
        </p:nvSpPr>
        <p:spPr/>
        <p:txBody>
          <a:bodyPr/>
          <a:lstStyle/>
          <a:p>
            <a:fld id="{A3905F11-A02F-4E67-9E10-E8E9D686F44C}" type="datetime1">
              <a:rPr lang="fr-FR" smtClean="0"/>
              <a:pPr/>
              <a:t>03/06/2026</a:t>
            </a:fld>
            <a:endParaRPr lang="fr-FR"/>
          </a:p>
        </p:txBody>
      </p:sp>
    </p:spTree>
  </p:cSld>
  <p:clrMapOvr>
    <a:masterClrMapping/>
  </p:clrMapOvr>
  <p:transition advTm="16111"/>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600" b="1" dirty="0" smtClean="0">
                <a:solidFill>
                  <a:srgbClr val="FF0000"/>
                </a:solidFill>
              </a:rPr>
              <a:t>TP N°2: Manipulation des entrées / sorties d’un microcontrôleur PIC16F84A (Afficheur 7-segments)</a:t>
            </a:r>
            <a:endParaRPr lang="fr-FR" sz="2600" dirty="0"/>
          </a:p>
        </p:txBody>
      </p:sp>
      <p:sp>
        <p:nvSpPr>
          <p:cNvPr id="3" name="Espace réservé du numéro de diapositive 2"/>
          <p:cNvSpPr>
            <a:spLocks noGrp="1"/>
          </p:cNvSpPr>
          <p:nvPr>
            <p:ph type="sldNum" sz="quarter" idx="12"/>
          </p:nvPr>
        </p:nvSpPr>
        <p:spPr/>
        <p:txBody>
          <a:bodyPr/>
          <a:lstStyle/>
          <a:p>
            <a:fld id="{F871B7CB-4858-40FD-9488-775A4161D83B}" type="slidenum">
              <a:rPr lang="fr-FR" smtClean="0"/>
              <a:pPr/>
              <a:t>20</a:t>
            </a:fld>
            <a:endParaRPr lang="fr-FR"/>
          </a:p>
        </p:txBody>
      </p:sp>
      <p:sp>
        <p:nvSpPr>
          <p:cNvPr id="4" name="Espace réservé du pied de page 3"/>
          <p:cNvSpPr>
            <a:spLocks noGrp="1"/>
          </p:cNvSpPr>
          <p:nvPr>
            <p:ph type="ftr" sz="quarter" idx="11"/>
          </p:nvPr>
        </p:nvSpPr>
        <p:spPr/>
        <p:txBody>
          <a:bodyPr/>
          <a:lstStyle/>
          <a:p>
            <a:r>
              <a:rPr lang="fr-FR" smtClean="0"/>
              <a:t>Mr. Megnafi Hicham     ESSA-Tlemcen</a:t>
            </a:r>
            <a:endParaRPr lang="fr-FR"/>
          </a:p>
        </p:txBody>
      </p:sp>
      <p:sp>
        <p:nvSpPr>
          <p:cNvPr id="5" name="Espace réservé de la date 4"/>
          <p:cNvSpPr>
            <a:spLocks noGrp="1"/>
          </p:cNvSpPr>
          <p:nvPr>
            <p:ph type="dt" sz="half" idx="10"/>
          </p:nvPr>
        </p:nvSpPr>
        <p:spPr/>
        <p:txBody>
          <a:bodyPr/>
          <a:lstStyle/>
          <a:p>
            <a:fld id="{D3BDA437-C0A3-49CE-8E93-8105CDA9C9E4}" type="datetime1">
              <a:rPr lang="fr-FR" smtClean="0"/>
              <a:pPr/>
              <a:t>03/06/2026</a:t>
            </a:fld>
            <a:endParaRPr lang="fr-FR"/>
          </a:p>
        </p:txBody>
      </p:sp>
      <p:sp>
        <p:nvSpPr>
          <p:cNvPr id="6" name="ZoneTexte 5"/>
          <p:cNvSpPr txBox="1"/>
          <p:nvPr/>
        </p:nvSpPr>
        <p:spPr>
          <a:xfrm>
            <a:off x="428596" y="1696281"/>
            <a:ext cx="7786742" cy="369332"/>
          </a:xfrm>
          <a:prstGeom prst="rect">
            <a:avLst/>
          </a:prstGeom>
          <a:noFill/>
        </p:spPr>
        <p:txBody>
          <a:bodyPr wrap="square" rtlCol="0">
            <a:spAutoFit/>
          </a:bodyPr>
          <a:lstStyle/>
          <a:p>
            <a:r>
              <a:rPr lang="fr-FR" b="1" dirty="0"/>
              <a:t>Application </a:t>
            </a:r>
            <a:r>
              <a:rPr lang="fr-FR" b="1" dirty="0" smtClean="0"/>
              <a:t>N°3 </a:t>
            </a:r>
            <a:r>
              <a:rPr lang="fr-FR" b="1" dirty="0"/>
              <a:t>: Réalisation d’un chronomètre pour un feu tricolore</a:t>
            </a:r>
            <a:endParaRPr lang="fr-FR" dirty="0"/>
          </a:p>
        </p:txBody>
      </p:sp>
      <p:sp>
        <p:nvSpPr>
          <p:cNvPr id="7" name="Rectangle 6"/>
          <p:cNvSpPr/>
          <p:nvPr/>
        </p:nvSpPr>
        <p:spPr>
          <a:xfrm>
            <a:off x="642910" y="2231927"/>
            <a:ext cx="6143668" cy="923330"/>
          </a:xfrm>
          <a:prstGeom prst="rect">
            <a:avLst/>
          </a:prstGeom>
        </p:spPr>
        <p:txBody>
          <a:bodyPr wrap="square">
            <a:spAutoFit/>
          </a:bodyPr>
          <a:lstStyle/>
          <a:p>
            <a:r>
              <a:rPr lang="fr-FR" dirty="0"/>
              <a:t>Le but de cette application est d’utiliser deux afficheurs </a:t>
            </a:r>
            <a:r>
              <a:rPr lang="fr-FR" dirty="0" smtClean="0"/>
              <a:t>7-segments  BCD </a:t>
            </a:r>
            <a:r>
              <a:rPr lang="fr-FR" dirty="0"/>
              <a:t>qui serons connectés au PORTB, pour faire un chronomètre d’un feu tricolore qui sera connecté au PORTA</a:t>
            </a:r>
          </a:p>
        </p:txBody>
      </p:sp>
      <p:pic>
        <p:nvPicPr>
          <p:cNvPr id="8" name="Picture 2" descr="D:\Rechercher\EPST &amp; universite\ESSAT 2018-2019\TP 3eme année system a micro processeur\Ploycopie systeme a micro controleur\polycopie 3eme annee\polycopie\figures\figureII4.png"/>
          <p:cNvPicPr>
            <a:picLocks noChangeAspect="1" noChangeArrowheads="1"/>
          </p:cNvPicPr>
          <p:nvPr/>
        </p:nvPicPr>
        <p:blipFill>
          <a:blip r:embed="rId2"/>
          <a:srcRect t="5060" b="13145"/>
          <a:stretch>
            <a:fillRect/>
          </a:stretch>
        </p:blipFill>
        <p:spPr bwMode="auto">
          <a:xfrm>
            <a:off x="714348" y="3286124"/>
            <a:ext cx="7911967" cy="3000396"/>
          </a:xfrm>
          <a:prstGeom prst="rect">
            <a:avLst/>
          </a:prstGeom>
          <a:noFill/>
        </p:spPr>
      </p:pic>
      <p:pic>
        <p:nvPicPr>
          <p:cNvPr id="10241" name="Picture 1" descr="D:\Rechercher\EPST &amp; universite\ESSAT 2018-2019\TP 3eme année system a micro processeur\Ploycopie systeme a micro controleur\polycopie 3eme annee\polycopie\figures\figureII5.png"/>
          <p:cNvPicPr>
            <a:picLocks noChangeAspect="1" noChangeArrowheads="1"/>
          </p:cNvPicPr>
          <p:nvPr/>
        </p:nvPicPr>
        <p:blipFill>
          <a:blip r:embed="rId3"/>
          <a:srcRect/>
          <a:stretch>
            <a:fillRect/>
          </a:stretch>
        </p:blipFill>
        <p:spPr bwMode="auto">
          <a:xfrm>
            <a:off x="714348" y="3286124"/>
            <a:ext cx="7994687" cy="3000396"/>
          </a:xfrm>
          <a:prstGeom prst="rect">
            <a:avLst/>
          </a:prstGeom>
          <a:noFill/>
        </p:spPr>
      </p:pic>
      <p:pic>
        <p:nvPicPr>
          <p:cNvPr id="11" name="Picture 2" descr="D:\Rechercher\EPST &amp; universite\ESSAT 2018-2019\TP 3eme année system a micro processeur\Ploycopie systeme a micro controleur\polycopie 3eme annee\polycopie\figures\figureII4.png"/>
          <p:cNvPicPr>
            <a:picLocks noChangeAspect="1" noChangeArrowheads="1"/>
          </p:cNvPicPr>
          <p:nvPr/>
        </p:nvPicPr>
        <p:blipFill>
          <a:blip r:embed="rId2"/>
          <a:srcRect l="41413" t="5060" r="37820" b="81462"/>
          <a:stretch>
            <a:fillRect/>
          </a:stretch>
        </p:blipFill>
        <p:spPr bwMode="auto">
          <a:xfrm>
            <a:off x="714070" y="3277719"/>
            <a:ext cx="1643074" cy="561980"/>
          </a:xfrm>
          <a:prstGeom prst="rect">
            <a:avLst/>
          </a:prstGeom>
          <a:noFill/>
        </p:spPr>
      </p:pic>
      <p:pic>
        <p:nvPicPr>
          <p:cNvPr id="13" name="Picture 2"/>
          <p:cNvPicPr>
            <a:picLocks noChangeAspect="1" noChangeArrowheads="1"/>
          </p:cNvPicPr>
          <p:nvPr/>
        </p:nvPicPr>
        <p:blipFill>
          <a:blip r:embed="rId4"/>
          <a:srcRect/>
          <a:stretch>
            <a:fillRect/>
          </a:stretch>
        </p:blipFill>
        <p:spPr bwMode="auto">
          <a:xfrm>
            <a:off x="7000893" y="2017612"/>
            <a:ext cx="1849532" cy="12685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600" b="1" dirty="0" smtClean="0">
                <a:solidFill>
                  <a:srgbClr val="FF0000"/>
                </a:solidFill>
              </a:rPr>
              <a:t>TP N°2: Manipulation des entrées / sorties d’un microcontrôleur PIC16F84A (Afficheur 7-segments)</a:t>
            </a:r>
            <a:endParaRPr lang="fr-FR" sz="2600" dirty="0"/>
          </a:p>
        </p:txBody>
      </p:sp>
      <p:sp>
        <p:nvSpPr>
          <p:cNvPr id="3" name="Espace réservé du numéro de diapositive 2"/>
          <p:cNvSpPr>
            <a:spLocks noGrp="1"/>
          </p:cNvSpPr>
          <p:nvPr>
            <p:ph type="sldNum" sz="quarter" idx="12"/>
          </p:nvPr>
        </p:nvSpPr>
        <p:spPr/>
        <p:txBody>
          <a:bodyPr/>
          <a:lstStyle/>
          <a:p>
            <a:fld id="{F871B7CB-4858-40FD-9488-775A4161D83B}" type="slidenum">
              <a:rPr lang="fr-FR" smtClean="0"/>
              <a:pPr/>
              <a:t>21</a:t>
            </a:fld>
            <a:endParaRPr lang="fr-FR"/>
          </a:p>
        </p:txBody>
      </p:sp>
      <p:sp>
        <p:nvSpPr>
          <p:cNvPr id="4" name="Espace réservé du pied de page 3"/>
          <p:cNvSpPr>
            <a:spLocks noGrp="1"/>
          </p:cNvSpPr>
          <p:nvPr>
            <p:ph type="ftr" sz="quarter" idx="11"/>
          </p:nvPr>
        </p:nvSpPr>
        <p:spPr/>
        <p:txBody>
          <a:bodyPr/>
          <a:lstStyle/>
          <a:p>
            <a:r>
              <a:rPr lang="fr-FR" smtClean="0"/>
              <a:t>Mr. Megnafi Hicham     ESSA-Tlemcen</a:t>
            </a:r>
            <a:endParaRPr lang="fr-FR"/>
          </a:p>
        </p:txBody>
      </p:sp>
      <p:sp>
        <p:nvSpPr>
          <p:cNvPr id="5" name="Espace réservé de la date 4"/>
          <p:cNvSpPr>
            <a:spLocks noGrp="1"/>
          </p:cNvSpPr>
          <p:nvPr>
            <p:ph type="dt" sz="half" idx="10"/>
          </p:nvPr>
        </p:nvSpPr>
        <p:spPr/>
        <p:txBody>
          <a:bodyPr/>
          <a:lstStyle/>
          <a:p>
            <a:fld id="{A26D3C41-07A7-46BA-8301-3A77C7DAD58D}" type="datetime1">
              <a:rPr lang="fr-FR" smtClean="0"/>
              <a:pPr/>
              <a:t>03/06/2026</a:t>
            </a:fld>
            <a:endParaRPr lang="fr-FR"/>
          </a:p>
        </p:txBody>
      </p:sp>
      <p:sp>
        <p:nvSpPr>
          <p:cNvPr id="6" name="ZoneTexte 5"/>
          <p:cNvSpPr txBox="1"/>
          <p:nvPr/>
        </p:nvSpPr>
        <p:spPr>
          <a:xfrm>
            <a:off x="428596" y="1696281"/>
            <a:ext cx="7786742" cy="369332"/>
          </a:xfrm>
          <a:prstGeom prst="rect">
            <a:avLst/>
          </a:prstGeom>
          <a:noFill/>
        </p:spPr>
        <p:txBody>
          <a:bodyPr wrap="square" rtlCol="0">
            <a:spAutoFit/>
          </a:bodyPr>
          <a:lstStyle/>
          <a:p>
            <a:r>
              <a:rPr lang="fr-FR" b="1" dirty="0"/>
              <a:t>Application </a:t>
            </a:r>
            <a:r>
              <a:rPr lang="fr-FR" b="1" dirty="0" smtClean="0"/>
              <a:t>N°3 </a:t>
            </a:r>
            <a:r>
              <a:rPr lang="fr-FR" b="1" dirty="0"/>
              <a:t>: Réalisation d’un chronomètre pour un feu tricolore</a:t>
            </a:r>
            <a:endParaRPr lang="fr-FR" dirty="0"/>
          </a:p>
        </p:txBody>
      </p:sp>
      <p:sp>
        <p:nvSpPr>
          <p:cNvPr id="8" name="ZoneTexte 7"/>
          <p:cNvSpPr txBox="1"/>
          <p:nvPr/>
        </p:nvSpPr>
        <p:spPr>
          <a:xfrm>
            <a:off x="214282" y="2357430"/>
            <a:ext cx="8643998" cy="2862322"/>
          </a:xfrm>
          <a:prstGeom prst="rect">
            <a:avLst/>
          </a:prstGeom>
          <a:noFill/>
        </p:spPr>
        <p:txBody>
          <a:bodyPr wrap="square" rtlCol="0">
            <a:spAutoFit/>
          </a:bodyPr>
          <a:lstStyle/>
          <a:p>
            <a:pPr marL="342900" indent="-342900" algn="just">
              <a:buAutoNum type="arabicPeriod"/>
            </a:pPr>
            <a:r>
              <a:rPr lang="fr-FR" dirty="0" smtClean="0"/>
              <a:t>Réutiliser le programme fait dans le </a:t>
            </a:r>
            <a:r>
              <a:rPr lang="fr-FR" u="sng" dirty="0" smtClean="0"/>
              <a:t>TP</a:t>
            </a:r>
            <a:r>
              <a:rPr lang="fr-FR" dirty="0" smtClean="0"/>
              <a:t> N° 1 pour établir le nouveau programme qui permet de gérer les deux afficheurs et les trois </a:t>
            </a:r>
            <a:r>
              <a:rPr lang="fr-FR" u="sng" dirty="0" smtClean="0"/>
              <a:t>LED</a:t>
            </a:r>
            <a:r>
              <a:rPr lang="fr-FR" dirty="0" smtClean="0"/>
              <a:t>.</a:t>
            </a:r>
          </a:p>
          <a:p>
            <a:pPr marL="342900" indent="-342900" algn="just"/>
            <a:endParaRPr lang="fr-FR" b="1" dirty="0" smtClean="0">
              <a:solidFill>
                <a:schemeClr val="accent3">
                  <a:lumMod val="75000"/>
                </a:schemeClr>
              </a:solidFill>
              <a:effectLst>
                <a:outerShdw blurRad="38100" dist="38100" dir="2700000" algn="tl">
                  <a:srgbClr val="000000">
                    <a:alpha val="43137"/>
                  </a:srgbClr>
                </a:outerShdw>
              </a:effectLst>
            </a:endParaRPr>
          </a:p>
          <a:p>
            <a:pPr algn="just">
              <a:buFont typeface="Wingdings" pitchFamily="2" charset="2"/>
              <a:buChar char="Ø"/>
            </a:pPr>
            <a:r>
              <a:rPr lang="fr-FR" b="1" dirty="0" smtClean="0">
                <a:solidFill>
                  <a:schemeClr val="accent3">
                    <a:lumMod val="75000"/>
                  </a:schemeClr>
                </a:solidFill>
                <a:effectLst>
                  <a:outerShdw blurRad="38100" dist="38100" dir="2700000" algn="tl">
                    <a:srgbClr val="000000">
                      <a:alpha val="43137"/>
                    </a:srgbClr>
                  </a:outerShdw>
                </a:effectLst>
              </a:rPr>
              <a:t>Allumer </a:t>
            </a:r>
            <a:r>
              <a:rPr lang="fr-FR" b="1" dirty="0">
                <a:solidFill>
                  <a:schemeClr val="accent3">
                    <a:lumMod val="75000"/>
                  </a:schemeClr>
                </a:solidFill>
                <a:effectLst>
                  <a:outerShdw blurRad="38100" dist="38100" dir="2700000" algn="tl">
                    <a:srgbClr val="000000">
                      <a:alpha val="43137"/>
                    </a:srgbClr>
                  </a:outerShdw>
                </a:effectLst>
              </a:rPr>
              <a:t>le feu vert pendant 40 </a:t>
            </a:r>
            <a:r>
              <a:rPr lang="fr-FR" b="1" dirty="0" smtClean="0">
                <a:solidFill>
                  <a:schemeClr val="accent3">
                    <a:lumMod val="75000"/>
                  </a:schemeClr>
                </a:solidFill>
                <a:effectLst>
                  <a:outerShdw blurRad="38100" dist="38100" dir="2700000" algn="tl">
                    <a:srgbClr val="000000">
                      <a:alpha val="43137"/>
                    </a:srgbClr>
                  </a:outerShdw>
                </a:effectLst>
              </a:rPr>
              <a:t>secondes.</a:t>
            </a:r>
            <a:endParaRPr lang="fr-FR" dirty="0" smtClean="0"/>
          </a:p>
          <a:p>
            <a:pPr algn="just"/>
            <a:endParaRPr lang="fr-FR" dirty="0" smtClean="0"/>
          </a:p>
          <a:p>
            <a:pPr algn="just">
              <a:buFont typeface="Wingdings" pitchFamily="2" charset="2"/>
              <a:buChar char="Ø"/>
            </a:pPr>
            <a:r>
              <a:rPr lang="fr-FR" b="1" dirty="0" smtClean="0">
                <a:solidFill>
                  <a:srgbClr val="FFC000"/>
                </a:solidFill>
                <a:effectLst>
                  <a:outerShdw blurRad="38100" dist="38100" dir="2700000" algn="tl">
                    <a:srgbClr val="000000">
                      <a:alpha val="43137"/>
                    </a:srgbClr>
                  </a:outerShdw>
                </a:effectLst>
              </a:rPr>
              <a:t>Allumer </a:t>
            </a:r>
            <a:r>
              <a:rPr lang="fr-FR" b="1" dirty="0">
                <a:solidFill>
                  <a:srgbClr val="FFC000"/>
                </a:solidFill>
                <a:effectLst>
                  <a:outerShdw blurRad="38100" dist="38100" dir="2700000" algn="tl">
                    <a:srgbClr val="000000">
                      <a:alpha val="43137"/>
                    </a:srgbClr>
                  </a:outerShdw>
                </a:effectLst>
              </a:rPr>
              <a:t>le feu orange pendant 05 </a:t>
            </a:r>
            <a:r>
              <a:rPr lang="fr-FR" b="1" dirty="0" smtClean="0">
                <a:solidFill>
                  <a:srgbClr val="FFC000"/>
                </a:solidFill>
                <a:effectLst>
                  <a:outerShdw blurRad="38100" dist="38100" dir="2700000" algn="tl">
                    <a:srgbClr val="000000">
                      <a:alpha val="43137"/>
                    </a:srgbClr>
                  </a:outerShdw>
                </a:effectLst>
              </a:rPr>
              <a:t>secondes.</a:t>
            </a:r>
            <a:endParaRPr lang="fr-FR" dirty="0" smtClean="0"/>
          </a:p>
          <a:p>
            <a:pPr algn="just"/>
            <a:endParaRPr lang="fr-FR" dirty="0" smtClean="0"/>
          </a:p>
          <a:p>
            <a:pPr algn="just">
              <a:buFont typeface="Wingdings" pitchFamily="2" charset="2"/>
              <a:buChar char="Ø"/>
            </a:pPr>
            <a:r>
              <a:rPr lang="fr-FR" b="1" dirty="0" smtClean="0">
                <a:solidFill>
                  <a:srgbClr val="FF0000"/>
                </a:solidFill>
                <a:effectLst>
                  <a:outerShdw blurRad="38100" dist="38100" dir="2700000" algn="tl">
                    <a:srgbClr val="000000">
                      <a:alpha val="43137"/>
                    </a:srgbClr>
                  </a:outerShdw>
                </a:effectLst>
              </a:rPr>
              <a:t>Allumer </a:t>
            </a:r>
            <a:r>
              <a:rPr lang="fr-FR" b="1" dirty="0">
                <a:solidFill>
                  <a:srgbClr val="FF0000"/>
                </a:solidFill>
                <a:effectLst>
                  <a:outerShdw blurRad="38100" dist="38100" dir="2700000" algn="tl">
                    <a:srgbClr val="000000">
                      <a:alpha val="43137"/>
                    </a:srgbClr>
                  </a:outerShdw>
                </a:effectLst>
              </a:rPr>
              <a:t>le feu rouge pendant 25 </a:t>
            </a:r>
            <a:r>
              <a:rPr lang="fr-FR" b="1" dirty="0" smtClean="0">
                <a:solidFill>
                  <a:srgbClr val="FF0000"/>
                </a:solidFill>
                <a:effectLst>
                  <a:outerShdw blurRad="38100" dist="38100" dir="2700000" algn="tl">
                    <a:srgbClr val="000000">
                      <a:alpha val="43137"/>
                    </a:srgbClr>
                  </a:outerShdw>
                </a:effectLst>
              </a:rPr>
              <a:t>secondes.</a:t>
            </a:r>
            <a:endParaRPr lang="fr-FR" dirty="0" smtClean="0"/>
          </a:p>
          <a:p>
            <a:pPr algn="just"/>
            <a:endParaRPr lang="fr-FR" dirty="0" smtClean="0"/>
          </a:p>
          <a:p>
            <a:pPr algn="just">
              <a:buFont typeface="Wingdings" pitchFamily="2" charset="2"/>
              <a:buChar char="Ø"/>
            </a:pPr>
            <a:r>
              <a:rPr lang="fr-FR" b="1" dirty="0" smtClean="0">
                <a:effectLst>
                  <a:outerShdw blurRad="38100" dist="38100" dir="2700000" algn="tl">
                    <a:srgbClr val="000000">
                      <a:alpha val="43137"/>
                    </a:srgbClr>
                  </a:outerShdw>
                </a:effectLst>
              </a:rPr>
              <a:t>Reprendre </a:t>
            </a:r>
            <a:r>
              <a:rPr lang="fr-FR" b="1" dirty="0">
                <a:effectLst>
                  <a:outerShdw blurRad="38100" dist="38100" dir="2700000" algn="tl">
                    <a:srgbClr val="000000">
                      <a:alpha val="43137"/>
                    </a:srgbClr>
                  </a:outerShdw>
                </a:effectLst>
              </a:rPr>
              <a:t>le cycle du début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F871B7CB-4858-40FD-9488-775A4161D83B}" type="slidenum">
              <a:rPr lang="fr-FR" smtClean="0"/>
              <a:pPr/>
              <a:t>22</a:t>
            </a:fld>
            <a:endParaRPr lang="fr-FR"/>
          </a:p>
        </p:txBody>
      </p:sp>
      <p:sp>
        <p:nvSpPr>
          <p:cNvPr id="4" name="Espace réservé du pied de page 3"/>
          <p:cNvSpPr>
            <a:spLocks noGrp="1"/>
          </p:cNvSpPr>
          <p:nvPr>
            <p:ph type="ftr" sz="quarter" idx="11"/>
          </p:nvPr>
        </p:nvSpPr>
        <p:spPr/>
        <p:txBody>
          <a:bodyPr/>
          <a:lstStyle/>
          <a:p>
            <a:r>
              <a:rPr lang="fr-FR" smtClean="0"/>
              <a:t>Mr. Megnafi Hicham     ESSA-Tlemcen</a:t>
            </a:r>
            <a:endParaRPr lang="fr-FR"/>
          </a:p>
        </p:txBody>
      </p:sp>
      <p:sp>
        <p:nvSpPr>
          <p:cNvPr id="5" name="Espace réservé de la date 4"/>
          <p:cNvSpPr>
            <a:spLocks noGrp="1"/>
          </p:cNvSpPr>
          <p:nvPr>
            <p:ph type="dt" sz="half" idx="10"/>
          </p:nvPr>
        </p:nvSpPr>
        <p:spPr/>
        <p:txBody>
          <a:bodyPr/>
          <a:lstStyle/>
          <a:p>
            <a:fld id="{7A47218D-19D1-461E-9F3A-AF658896B39F}" type="datetime1">
              <a:rPr lang="fr-FR" smtClean="0"/>
              <a:pPr/>
              <a:t>03/06/2026</a:t>
            </a:fld>
            <a:endParaRPr lang="fr-FR"/>
          </a:p>
        </p:txBody>
      </p:sp>
      <p:sp>
        <p:nvSpPr>
          <p:cNvPr id="6" name="Titre 1">
            <a:extLst>
              <a:ext uri="{FF2B5EF4-FFF2-40B4-BE49-F238E27FC236}">
                <a16:creationId xmlns:a16="http://schemas.microsoft.com/office/drawing/2014/main" xmlns="" id="{8B04AF32-72C0-4F42-9D32-E08C0892A808}"/>
              </a:ext>
            </a:extLst>
          </p:cNvPr>
          <p:cNvSpPr txBox="1">
            <a:spLocks/>
          </p:cNvSpPr>
          <p:nvPr/>
        </p:nvSpPr>
        <p:spPr>
          <a:xfrm>
            <a:off x="357158" y="2387603"/>
            <a:ext cx="8358246"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smtClean="0">
                <a:ln>
                  <a:noFill/>
                </a:ln>
                <a:solidFill>
                  <a:schemeClr val="tx1"/>
                </a:solidFill>
                <a:effectLst/>
                <a:uLnTx/>
                <a:uFillTx/>
                <a:latin typeface="+mn-lt"/>
                <a:ea typeface="+mj-ea"/>
                <a:cs typeface="+mj-cs"/>
              </a:rPr>
              <a:t>MERCI</a:t>
            </a:r>
            <a:endParaRPr kumimoji="0" lang="fr-FR" sz="4400" b="0" i="0" u="none" strike="noStrike" kern="1200" cap="none" spc="0" normalizeH="0" baseline="0" noProof="0" dirty="0">
              <a:ln>
                <a:noFill/>
              </a:ln>
              <a:solidFill>
                <a:schemeClr val="tx1"/>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57290" y="2389054"/>
            <a:ext cx="7000924" cy="1754326"/>
          </a:xfrm>
          <a:prstGeom prst="rect">
            <a:avLst/>
          </a:prstGeom>
          <a:noFill/>
        </p:spPr>
        <p:txBody>
          <a:bodyPr wrap="square" rtlCol="0">
            <a:spAutoFit/>
          </a:bodyPr>
          <a:lstStyle/>
          <a:p>
            <a:pPr>
              <a:lnSpc>
                <a:spcPct val="150000"/>
              </a:lnSpc>
            </a:pPr>
            <a:r>
              <a:rPr lang="fr-FR" b="1" dirty="0">
                <a:solidFill>
                  <a:srgbClr val="FF0000"/>
                </a:solidFill>
              </a:rPr>
              <a:t>Objectifs</a:t>
            </a:r>
            <a:endParaRPr lang="fr-FR" dirty="0" smtClean="0">
              <a:solidFill>
                <a:srgbClr val="FF0000"/>
              </a:solidFill>
            </a:endParaRPr>
          </a:p>
          <a:p>
            <a:pPr>
              <a:lnSpc>
                <a:spcPct val="150000"/>
              </a:lnSpc>
              <a:buFont typeface="Wingdings" pitchFamily="2" charset="2"/>
              <a:buChar char="Ø"/>
            </a:pPr>
            <a:r>
              <a:rPr lang="fr-FR" dirty="0" smtClean="0"/>
              <a:t>Maitriser </a:t>
            </a:r>
            <a:r>
              <a:rPr lang="fr-FR" dirty="0"/>
              <a:t>les entrées sorties du 16F84A. </a:t>
            </a:r>
            <a:endParaRPr lang="fr-FR" dirty="0" smtClean="0"/>
          </a:p>
          <a:p>
            <a:pPr>
              <a:lnSpc>
                <a:spcPct val="150000"/>
              </a:lnSpc>
              <a:buFont typeface="Wingdings" pitchFamily="2" charset="2"/>
              <a:buChar char="Ø"/>
            </a:pPr>
            <a:r>
              <a:rPr lang="fr-FR" dirty="0" smtClean="0"/>
              <a:t>Comprendre </a:t>
            </a:r>
            <a:r>
              <a:rPr lang="fr-FR" dirty="0"/>
              <a:t>l’utilisation des afficheurs 7-segments (simple/BCD).</a:t>
            </a:r>
            <a:r>
              <a:rPr lang="fr-FR" dirty="0" smtClean="0"/>
              <a:t> </a:t>
            </a:r>
          </a:p>
          <a:p>
            <a:pPr>
              <a:lnSpc>
                <a:spcPct val="150000"/>
              </a:lnSpc>
              <a:buFont typeface="Wingdings" pitchFamily="2" charset="2"/>
              <a:buChar char="Ø"/>
            </a:pPr>
            <a:r>
              <a:rPr lang="fr-FR" dirty="0" smtClean="0"/>
              <a:t>Maitriser </a:t>
            </a:r>
            <a:r>
              <a:rPr lang="fr-FR" dirty="0"/>
              <a:t>la gestion de temps.</a:t>
            </a:r>
          </a:p>
        </p:txBody>
      </p:sp>
      <p:sp>
        <p:nvSpPr>
          <p:cNvPr id="6" name="Titre 1"/>
          <p:cNvSpPr txBox="1">
            <a:spLocks/>
          </p:cNvSpPr>
          <p:nvPr/>
        </p:nvSpPr>
        <p:spPr>
          <a:xfrm>
            <a:off x="609600" y="-71454"/>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smtClean="0">
                <a:ln>
                  <a:noFill/>
                </a:ln>
                <a:solidFill>
                  <a:srgbClr val="FF0000"/>
                </a:solidFill>
                <a:effectLst/>
                <a:uLnTx/>
                <a:uFillTx/>
                <a:latin typeface="+mj-lt"/>
                <a:ea typeface="+mj-ea"/>
                <a:cs typeface="+mj-cs"/>
              </a:rPr>
              <a:t>TP N°2: Manipulation des entrées / sorties d’un microcontrôleur PIC16F84A (Afficheur 7-segments)</a:t>
            </a:r>
            <a:endParaRPr kumimoji="0" lang="fr-FR" sz="2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Espace réservé du numéro de diapositive 6"/>
          <p:cNvSpPr>
            <a:spLocks noGrp="1"/>
          </p:cNvSpPr>
          <p:nvPr>
            <p:ph type="sldNum" sz="quarter" idx="12"/>
          </p:nvPr>
        </p:nvSpPr>
        <p:spPr/>
        <p:txBody>
          <a:bodyPr/>
          <a:lstStyle/>
          <a:p>
            <a:fld id="{F871B7CB-4858-40FD-9488-775A4161D83B}" type="slidenum">
              <a:rPr lang="fr-FR" smtClean="0"/>
              <a:pPr/>
              <a:t>3</a:t>
            </a:fld>
            <a:endParaRPr lang="fr-FR"/>
          </a:p>
        </p:txBody>
      </p:sp>
      <p:sp>
        <p:nvSpPr>
          <p:cNvPr id="8" name="Espace réservé du pied de page 7"/>
          <p:cNvSpPr>
            <a:spLocks noGrp="1"/>
          </p:cNvSpPr>
          <p:nvPr>
            <p:ph type="ftr" sz="quarter" idx="11"/>
          </p:nvPr>
        </p:nvSpPr>
        <p:spPr/>
        <p:txBody>
          <a:bodyPr/>
          <a:lstStyle/>
          <a:p>
            <a:r>
              <a:rPr lang="fr-FR" smtClean="0"/>
              <a:t>Mr. Megnafi Hicham     ESSA-Tlemcen</a:t>
            </a:r>
            <a:endParaRPr lang="fr-FR"/>
          </a:p>
        </p:txBody>
      </p:sp>
      <p:sp>
        <p:nvSpPr>
          <p:cNvPr id="9" name="Espace réservé de la date 8"/>
          <p:cNvSpPr>
            <a:spLocks noGrp="1"/>
          </p:cNvSpPr>
          <p:nvPr>
            <p:ph type="dt" sz="half" idx="10"/>
          </p:nvPr>
        </p:nvSpPr>
        <p:spPr/>
        <p:txBody>
          <a:bodyPr/>
          <a:lstStyle/>
          <a:p>
            <a:fld id="{7503FC86-D0C4-4F49-AF54-454EEFFA6CC1}" type="datetime1">
              <a:rPr lang="fr-FR" smtClean="0"/>
              <a:pPr/>
              <a:t>03/06/2026</a:t>
            </a:fld>
            <a:endParaRPr lang="fr-FR"/>
          </a:p>
        </p:txBody>
      </p:sp>
    </p:spTree>
  </p:cSld>
  <p:clrMapOvr>
    <a:masterClrMapping/>
  </p:clrMapOvr>
  <p:transition advTm="1008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42"/>
            <a:ext cx="8229600" cy="1143000"/>
          </a:xfrm>
        </p:spPr>
        <p:txBody>
          <a:bodyPr>
            <a:normAutofit/>
          </a:bodyPr>
          <a:lstStyle/>
          <a:p>
            <a:r>
              <a:rPr lang="fr-FR" sz="3000" b="1" dirty="0">
                <a:solidFill>
                  <a:schemeClr val="accent1"/>
                </a:solidFill>
              </a:rPr>
              <a:t>M</a:t>
            </a:r>
            <a:r>
              <a:rPr lang="fr-FR" sz="3000" b="1" dirty="0" smtClean="0">
                <a:solidFill>
                  <a:schemeClr val="accent1"/>
                </a:solidFill>
              </a:rPr>
              <a:t>icrocontrôleur PIC16F84A</a:t>
            </a:r>
            <a:endParaRPr lang="fr-FR" sz="3000" dirty="0"/>
          </a:p>
        </p:txBody>
      </p:sp>
      <p:pic>
        <p:nvPicPr>
          <p:cNvPr id="1026" name="Picture 2" descr="C:\Users\hicham\Desktop\P02\Pic16f84a.png"/>
          <p:cNvPicPr>
            <a:picLocks noChangeAspect="1" noChangeArrowheads="1"/>
          </p:cNvPicPr>
          <p:nvPr/>
        </p:nvPicPr>
        <p:blipFill>
          <a:blip r:embed="rId4"/>
          <a:srcRect b="2777"/>
          <a:stretch>
            <a:fillRect/>
          </a:stretch>
        </p:blipFill>
        <p:spPr bwMode="auto">
          <a:xfrm>
            <a:off x="2643174" y="2428868"/>
            <a:ext cx="4286280" cy="2966514"/>
          </a:xfrm>
          <a:prstGeom prst="rect">
            <a:avLst/>
          </a:prstGeom>
          <a:noFill/>
        </p:spPr>
      </p:pic>
      <p:grpSp>
        <p:nvGrpSpPr>
          <p:cNvPr id="53" name="Groupe 52"/>
          <p:cNvGrpSpPr/>
          <p:nvPr/>
        </p:nvGrpSpPr>
        <p:grpSpPr>
          <a:xfrm>
            <a:off x="376602" y="3532988"/>
            <a:ext cx="8767430" cy="1882159"/>
            <a:chOff x="376602" y="3532988"/>
            <a:chExt cx="8767430" cy="1882159"/>
          </a:xfrm>
        </p:grpSpPr>
        <p:grpSp>
          <p:nvGrpSpPr>
            <p:cNvPr id="26" name="Groupe 25"/>
            <p:cNvGrpSpPr/>
            <p:nvPr/>
          </p:nvGrpSpPr>
          <p:grpSpPr>
            <a:xfrm>
              <a:off x="376602" y="3532988"/>
              <a:ext cx="7690172" cy="646331"/>
              <a:chOff x="376602" y="3532988"/>
              <a:chExt cx="7690172" cy="646331"/>
            </a:xfrm>
          </p:grpSpPr>
          <p:cxnSp>
            <p:nvCxnSpPr>
              <p:cNvPr id="19" name="Connecteur droit avec flèche 18"/>
              <p:cNvCxnSpPr/>
              <p:nvPr/>
            </p:nvCxnSpPr>
            <p:spPr>
              <a:xfrm>
                <a:off x="2218058" y="3929066"/>
                <a:ext cx="910192" cy="5100"/>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1" name="Connecteur droit avec flèche 20"/>
              <p:cNvCxnSpPr/>
              <p:nvPr/>
            </p:nvCxnSpPr>
            <p:spPr>
              <a:xfrm rot="10800000" flipV="1">
                <a:off x="6176116" y="3929431"/>
                <a:ext cx="651920" cy="14624"/>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23" name="ZoneTexte 22"/>
              <p:cNvSpPr txBox="1"/>
              <p:nvPr/>
            </p:nvSpPr>
            <p:spPr>
              <a:xfrm>
                <a:off x="376602" y="3532988"/>
                <a:ext cx="1461310" cy="646331"/>
              </a:xfrm>
              <a:prstGeom prst="rect">
                <a:avLst/>
              </a:prstGeom>
              <a:noFill/>
            </p:spPr>
            <p:txBody>
              <a:bodyPr wrap="square" rtlCol="0">
                <a:spAutoFit/>
              </a:bodyPr>
              <a:lstStyle/>
              <a:p>
                <a:pPr algn="ctr"/>
                <a:r>
                  <a:rPr lang="fr-FR" dirty="0" smtClean="0">
                    <a:solidFill>
                      <a:srgbClr val="FF0000"/>
                    </a:solidFill>
                  </a:rPr>
                  <a:t>Alimentation du PIC </a:t>
                </a:r>
                <a:endParaRPr lang="fr-FR" dirty="0">
                  <a:solidFill>
                    <a:srgbClr val="FF0000"/>
                  </a:solidFill>
                </a:endParaRPr>
              </a:p>
            </p:txBody>
          </p:sp>
          <p:sp>
            <p:nvSpPr>
              <p:cNvPr id="24" name="ZoneTexte 23"/>
              <p:cNvSpPr txBox="1"/>
              <p:nvPr/>
            </p:nvSpPr>
            <p:spPr>
              <a:xfrm>
                <a:off x="1654520" y="3714752"/>
                <a:ext cx="627095" cy="369332"/>
              </a:xfrm>
              <a:prstGeom prst="rect">
                <a:avLst/>
              </a:prstGeom>
              <a:noFill/>
            </p:spPr>
            <p:txBody>
              <a:bodyPr wrap="none" rtlCol="0">
                <a:spAutoFit/>
              </a:bodyPr>
              <a:lstStyle/>
              <a:p>
                <a:r>
                  <a:rPr lang="fr-FR" dirty="0" smtClean="0">
                    <a:solidFill>
                      <a:srgbClr val="FF0000"/>
                    </a:solidFill>
                  </a:rPr>
                  <a:t>(0 V)</a:t>
                </a:r>
                <a:endParaRPr lang="fr-FR" dirty="0">
                  <a:solidFill>
                    <a:srgbClr val="FF0000"/>
                  </a:solidFill>
                </a:endParaRPr>
              </a:p>
            </p:txBody>
          </p:sp>
          <p:sp>
            <p:nvSpPr>
              <p:cNvPr id="25" name="ZoneTexte 24"/>
              <p:cNvSpPr txBox="1"/>
              <p:nvPr/>
            </p:nvSpPr>
            <p:spPr>
              <a:xfrm>
                <a:off x="6772445" y="3729742"/>
                <a:ext cx="1294329" cy="369332"/>
              </a:xfrm>
              <a:prstGeom prst="rect">
                <a:avLst/>
              </a:prstGeom>
              <a:noFill/>
            </p:spPr>
            <p:txBody>
              <a:bodyPr wrap="none" rtlCol="0">
                <a:spAutoFit/>
              </a:bodyPr>
              <a:lstStyle/>
              <a:p>
                <a:r>
                  <a:rPr lang="fr-FR" dirty="0" smtClean="0">
                    <a:solidFill>
                      <a:srgbClr val="FF0000"/>
                    </a:solidFill>
                  </a:rPr>
                  <a:t>(3V et 5.5V)</a:t>
                </a:r>
                <a:endParaRPr lang="fr-FR" dirty="0">
                  <a:solidFill>
                    <a:srgbClr val="FF0000"/>
                  </a:solidFill>
                </a:endParaRPr>
              </a:p>
            </p:txBody>
          </p:sp>
        </p:grpSp>
        <p:sp>
          <p:nvSpPr>
            <p:cNvPr id="48" name="ZoneTexte 47"/>
            <p:cNvSpPr txBox="1"/>
            <p:nvPr/>
          </p:nvSpPr>
          <p:spPr>
            <a:xfrm>
              <a:off x="6072198" y="4214818"/>
              <a:ext cx="3071834" cy="1200329"/>
            </a:xfrm>
            <a:prstGeom prst="rect">
              <a:avLst/>
            </a:prstGeom>
            <a:noFill/>
          </p:spPr>
          <p:txBody>
            <a:bodyPr wrap="square" rtlCol="0">
              <a:spAutoFit/>
            </a:bodyPr>
            <a:lstStyle/>
            <a:p>
              <a:pPr algn="ctr"/>
              <a:r>
                <a:rPr lang="fr-FR" dirty="0" smtClean="0">
                  <a:solidFill>
                    <a:srgbClr val="FF0000"/>
                  </a:solidFill>
                </a:rPr>
                <a:t>EVSS et VDD  </a:t>
              </a:r>
              <a:r>
                <a:rPr lang="fr-FR" dirty="0">
                  <a:solidFill>
                    <a:srgbClr val="FF0000"/>
                  </a:solidFill>
                </a:rPr>
                <a:t>permettent à l’ensemble des composants électroniques du PIC de fonctionner</a:t>
              </a:r>
            </a:p>
          </p:txBody>
        </p:sp>
      </p:grpSp>
      <p:grpSp>
        <p:nvGrpSpPr>
          <p:cNvPr id="54" name="Groupe 53"/>
          <p:cNvGrpSpPr/>
          <p:nvPr/>
        </p:nvGrpSpPr>
        <p:grpSpPr>
          <a:xfrm>
            <a:off x="5000628" y="1428736"/>
            <a:ext cx="4071966" cy="2223208"/>
            <a:chOff x="5000628" y="1428736"/>
            <a:chExt cx="4071966" cy="2223208"/>
          </a:xfrm>
        </p:grpSpPr>
        <p:grpSp>
          <p:nvGrpSpPr>
            <p:cNvPr id="47" name="Groupe 46"/>
            <p:cNvGrpSpPr/>
            <p:nvPr/>
          </p:nvGrpSpPr>
          <p:grpSpPr>
            <a:xfrm>
              <a:off x="6985902" y="3282612"/>
              <a:ext cx="1514633" cy="369332"/>
              <a:chOff x="6985902" y="3282612"/>
              <a:chExt cx="1514633" cy="369332"/>
            </a:xfrm>
          </p:grpSpPr>
          <p:cxnSp>
            <p:nvCxnSpPr>
              <p:cNvPr id="29" name="Connecteur droit avec flèche 28"/>
              <p:cNvCxnSpPr/>
              <p:nvPr/>
            </p:nvCxnSpPr>
            <p:spPr>
              <a:xfrm rot="10800000">
                <a:off x="6985902" y="3633394"/>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1" name="Groupe 30"/>
              <p:cNvGrpSpPr/>
              <p:nvPr/>
            </p:nvGrpSpPr>
            <p:grpSpPr>
              <a:xfrm>
                <a:off x="6989414" y="3282612"/>
                <a:ext cx="1511121" cy="369332"/>
                <a:chOff x="6989414" y="3282612"/>
                <a:chExt cx="1511121" cy="369332"/>
              </a:xfrm>
            </p:grpSpPr>
            <p:cxnSp>
              <p:nvCxnSpPr>
                <p:cNvPr id="28" name="Connecteur droit avec flèche 27"/>
                <p:cNvCxnSpPr/>
                <p:nvPr/>
              </p:nvCxnSpPr>
              <p:spPr>
                <a:xfrm rot="10800000">
                  <a:off x="6989414" y="3331094"/>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7572396" y="3282612"/>
                  <a:ext cx="928139" cy="369332"/>
                </a:xfrm>
                <a:prstGeom prst="rect">
                  <a:avLst/>
                </a:prstGeom>
                <a:noFill/>
              </p:spPr>
              <p:txBody>
                <a:bodyPr wrap="none" rtlCol="0">
                  <a:spAutoFit/>
                </a:bodyPr>
                <a:lstStyle/>
                <a:p>
                  <a:r>
                    <a:rPr lang="fr-FR" dirty="0" smtClean="0">
                      <a:solidFill>
                        <a:schemeClr val="tx2">
                          <a:lumMod val="60000"/>
                          <a:lumOff val="40000"/>
                        </a:schemeClr>
                      </a:solidFill>
                    </a:rPr>
                    <a:t>Horloge</a:t>
                  </a:r>
                  <a:endParaRPr lang="fr-FR" dirty="0">
                    <a:solidFill>
                      <a:schemeClr val="tx2">
                        <a:lumMod val="60000"/>
                        <a:lumOff val="40000"/>
                      </a:schemeClr>
                    </a:solidFill>
                  </a:endParaRPr>
                </a:p>
              </p:txBody>
            </p:sp>
          </p:grpSp>
        </p:grpSp>
        <p:sp>
          <p:nvSpPr>
            <p:cNvPr id="49" name="ZoneTexte 48"/>
            <p:cNvSpPr txBox="1"/>
            <p:nvPr/>
          </p:nvSpPr>
          <p:spPr>
            <a:xfrm>
              <a:off x="5000628" y="1428736"/>
              <a:ext cx="4071966" cy="1200329"/>
            </a:xfrm>
            <a:prstGeom prst="rect">
              <a:avLst/>
            </a:prstGeom>
            <a:noFill/>
          </p:spPr>
          <p:txBody>
            <a:bodyPr wrap="square" rtlCol="0">
              <a:spAutoFit/>
            </a:bodyPr>
            <a:lstStyle/>
            <a:p>
              <a:pPr algn="ctr"/>
              <a:r>
                <a:rPr lang="fr-FR" dirty="0" smtClean="0">
                  <a:solidFill>
                    <a:schemeClr val="tx2">
                      <a:lumMod val="60000"/>
                      <a:lumOff val="40000"/>
                    </a:schemeClr>
                  </a:solidFill>
                </a:rPr>
                <a:t>L’horloge </a:t>
              </a:r>
              <a:r>
                <a:rPr lang="fr-FR" dirty="0">
                  <a:solidFill>
                    <a:schemeClr val="tx2">
                      <a:lumMod val="60000"/>
                      <a:lumOff val="40000"/>
                    </a:schemeClr>
                  </a:solidFill>
                </a:rPr>
                <a:t>doit être stabilisée de manière externe au moyen d’un cristal de quartz connecté aux pattes OSC1/CLKIN </a:t>
              </a:r>
              <a:r>
                <a:rPr lang="fr-FR" dirty="0" smtClean="0">
                  <a:solidFill>
                    <a:schemeClr val="tx2">
                      <a:lumMod val="60000"/>
                      <a:lumOff val="40000"/>
                    </a:schemeClr>
                  </a:solidFill>
                </a:rPr>
                <a:t> </a:t>
              </a:r>
              <a:r>
                <a:rPr lang="fr-FR" dirty="0">
                  <a:solidFill>
                    <a:schemeClr val="tx2">
                      <a:lumMod val="60000"/>
                      <a:lumOff val="40000"/>
                    </a:schemeClr>
                  </a:solidFill>
                </a:rPr>
                <a:t>et OSC2/CLKOUT </a:t>
              </a:r>
              <a:r>
                <a:rPr lang="fr-FR" dirty="0" smtClean="0">
                  <a:solidFill>
                    <a:schemeClr val="tx2">
                      <a:lumMod val="60000"/>
                      <a:lumOff val="40000"/>
                    </a:schemeClr>
                  </a:solidFill>
                </a:rPr>
                <a:t>. </a:t>
              </a:r>
              <a:endParaRPr lang="fr-FR" dirty="0">
                <a:solidFill>
                  <a:schemeClr val="tx2">
                    <a:lumMod val="60000"/>
                    <a:lumOff val="40000"/>
                  </a:schemeClr>
                </a:solidFill>
              </a:endParaRPr>
            </a:p>
          </p:txBody>
        </p:sp>
      </p:grpSp>
      <p:grpSp>
        <p:nvGrpSpPr>
          <p:cNvPr id="55" name="Groupe 54"/>
          <p:cNvGrpSpPr/>
          <p:nvPr/>
        </p:nvGrpSpPr>
        <p:grpSpPr>
          <a:xfrm>
            <a:off x="71406" y="2500306"/>
            <a:ext cx="7766237" cy="3973423"/>
            <a:chOff x="71406" y="2500306"/>
            <a:chExt cx="7766237" cy="3973423"/>
          </a:xfrm>
        </p:grpSpPr>
        <p:grpSp>
          <p:nvGrpSpPr>
            <p:cNvPr id="39" name="Groupe 38"/>
            <p:cNvGrpSpPr/>
            <p:nvPr/>
          </p:nvGrpSpPr>
          <p:grpSpPr>
            <a:xfrm>
              <a:off x="154322" y="2500306"/>
              <a:ext cx="7683321" cy="2928958"/>
              <a:chOff x="154322" y="2500306"/>
              <a:chExt cx="7683321" cy="2928958"/>
            </a:xfrm>
          </p:grpSpPr>
          <p:grpSp>
            <p:nvGrpSpPr>
              <p:cNvPr id="33" name="Groupe 32"/>
              <p:cNvGrpSpPr/>
              <p:nvPr/>
            </p:nvGrpSpPr>
            <p:grpSpPr>
              <a:xfrm>
                <a:off x="154322" y="2500306"/>
                <a:ext cx="7683321" cy="2928958"/>
                <a:chOff x="154322" y="2500306"/>
                <a:chExt cx="7683321" cy="2928958"/>
              </a:xfrm>
            </p:grpSpPr>
            <p:grpSp>
              <p:nvGrpSpPr>
                <p:cNvPr id="15" name="Groupe 14"/>
                <p:cNvGrpSpPr/>
                <p:nvPr/>
              </p:nvGrpSpPr>
              <p:grpSpPr>
                <a:xfrm>
                  <a:off x="1475701" y="2500306"/>
                  <a:ext cx="6361942" cy="2928958"/>
                  <a:chOff x="1475701" y="2500306"/>
                  <a:chExt cx="6361942" cy="2928958"/>
                </a:xfrm>
              </p:grpSpPr>
              <p:grpSp>
                <p:nvGrpSpPr>
                  <p:cNvPr id="3" name="Groupe 19"/>
                  <p:cNvGrpSpPr/>
                  <p:nvPr/>
                </p:nvGrpSpPr>
                <p:grpSpPr>
                  <a:xfrm>
                    <a:off x="2500298" y="2500306"/>
                    <a:ext cx="5337345" cy="928694"/>
                    <a:chOff x="2500298" y="2500306"/>
                    <a:chExt cx="5337345" cy="928694"/>
                  </a:xfrm>
                </p:grpSpPr>
                <p:sp>
                  <p:nvSpPr>
                    <p:cNvPr id="7" name="Rectangle à coins arrondis 6"/>
                    <p:cNvSpPr/>
                    <p:nvPr/>
                  </p:nvSpPr>
                  <p:spPr>
                    <a:xfrm>
                      <a:off x="5700018" y="2500306"/>
                      <a:ext cx="428628" cy="672922"/>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2500298" y="2571744"/>
                      <a:ext cx="1045102" cy="857256"/>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p:cNvCxnSpPr>
                      <a:endCxn id="7" idx="3"/>
                    </p:cNvCxnSpPr>
                    <p:nvPr/>
                  </p:nvCxnSpPr>
                  <p:spPr>
                    <a:xfrm rot="10800000">
                      <a:off x="6128646" y="2836768"/>
                      <a:ext cx="586494" cy="20729"/>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6858016" y="2571744"/>
                      <a:ext cx="979627" cy="461665"/>
                    </a:xfrm>
                    <a:prstGeom prst="rect">
                      <a:avLst/>
                    </a:prstGeom>
                    <a:noFill/>
                    <a:ln>
                      <a:noFill/>
                    </a:ln>
                  </p:spPr>
                  <p:txBody>
                    <a:bodyPr wrap="none" rtlCol="0">
                      <a:spAutoFit/>
                    </a:bodyPr>
                    <a:lstStyle/>
                    <a:p>
                      <a:r>
                        <a:rPr lang="fr-FR" sz="2400" b="1" dirty="0" smtClean="0">
                          <a:solidFill>
                            <a:schemeClr val="accent3">
                              <a:lumMod val="75000"/>
                            </a:schemeClr>
                          </a:solidFill>
                        </a:rPr>
                        <a:t>Port A</a:t>
                      </a:r>
                      <a:endParaRPr lang="fr-FR" sz="2400" b="1" dirty="0">
                        <a:solidFill>
                          <a:schemeClr val="accent3">
                            <a:lumMod val="75000"/>
                          </a:schemeClr>
                        </a:solidFill>
                      </a:endParaRPr>
                    </a:p>
                  </p:txBody>
                </p:sp>
              </p:grpSp>
              <p:grpSp>
                <p:nvGrpSpPr>
                  <p:cNvPr id="4" name="Groupe 18"/>
                  <p:cNvGrpSpPr/>
                  <p:nvPr/>
                </p:nvGrpSpPr>
                <p:grpSpPr>
                  <a:xfrm>
                    <a:off x="1475701" y="4143380"/>
                    <a:ext cx="4637955" cy="1285884"/>
                    <a:chOff x="1475701" y="4143380"/>
                    <a:chExt cx="4637955" cy="1285884"/>
                  </a:xfrm>
                </p:grpSpPr>
                <p:sp>
                  <p:nvSpPr>
                    <p:cNvPr id="6" name="Rectangle à coins arrondis 5"/>
                    <p:cNvSpPr/>
                    <p:nvPr/>
                  </p:nvSpPr>
                  <p:spPr>
                    <a:xfrm>
                      <a:off x="2786050" y="4143380"/>
                      <a:ext cx="770828" cy="1267382"/>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5685028" y="4143380"/>
                      <a:ext cx="428628" cy="1285884"/>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1475701" y="4482068"/>
                      <a:ext cx="966803" cy="461665"/>
                    </a:xfrm>
                    <a:prstGeom prst="rect">
                      <a:avLst/>
                    </a:prstGeom>
                    <a:noFill/>
                  </p:spPr>
                  <p:txBody>
                    <a:bodyPr wrap="none" rtlCol="0">
                      <a:spAutoFit/>
                    </a:bodyPr>
                    <a:lstStyle/>
                    <a:p>
                      <a:r>
                        <a:rPr lang="fr-FR" sz="2400" b="1" dirty="0" smtClean="0">
                          <a:solidFill>
                            <a:schemeClr val="accent3">
                              <a:lumMod val="75000"/>
                            </a:schemeClr>
                          </a:solidFill>
                        </a:rPr>
                        <a:t>Port B</a:t>
                      </a:r>
                      <a:endParaRPr lang="fr-FR" sz="2400" b="1" dirty="0">
                        <a:solidFill>
                          <a:schemeClr val="accent3">
                            <a:lumMod val="75000"/>
                          </a:schemeClr>
                        </a:solidFill>
                      </a:endParaRPr>
                    </a:p>
                  </p:txBody>
                </p:sp>
              </p:grpSp>
            </p:grpSp>
            <p:sp>
              <p:nvSpPr>
                <p:cNvPr id="32" name="ZoneTexte 31"/>
                <p:cNvSpPr txBox="1"/>
                <p:nvPr/>
              </p:nvSpPr>
              <p:spPr>
                <a:xfrm>
                  <a:off x="154322" y="4620490"/>
                  <a:ext cx="1107483" cy="369332"/>
                </a:xfrm>
                <a:prstGeom prst="rect">
                  <a:avLst/>
                </a:prstGeom>
                <a:noFill/>
              </p:spPr>
              <p:txBody>
                <a:bodyPr wrap="none" rtlCol="0">
                  <a:spAutoFit/>
                </a:bodyPr>
                <a:lstStyle/>
                <a:p>
                  <a:r>
                    <a:rPr lang="fr-FR" b="1" dirty="0" smtClean="0">
                      <a:solidFill>
                        <a:schemeClr val="accent3">
                          <a:lumMod val="75000"/>
                        </a:schemeClr>
                      </a:solidFill>
                    </a:rPr>
                    <a:t>Ports </a:t>
                  </a:r>
                  <a:r>
                    <a:rPr lang="fr-FR" b="1" dirty="0">
                      <a:solidFill>
                        <a:schemeClr val="accent3">
                          <a:lumMod val="75000"/>
                        </a:schemeClr>
                      </a:solidFill>
                    </a:rPr>
                    <a:t> </a:t>
                  </a:r>
                  <a:r>
                    <a:rPr lang="fr-FR" b="1" dirty="0" smtClean="0">
                      <a:solidFill>
                        <a:schemeClr val="accent3">
                          <a:lumMod val="75000"/>
                        </a:schemeClr>
                      </a:solidFill>
                    </a:rPr>
                    <a:t>E/S</a:t>
                  </a:r>
                  <a:endParaRPr lang="fr-FR" b="1" dirty="0">
                    <a:solidFill>
                      <a:schemeClr val="accent3">
                        <a:lumMod val="75000"/>
                      </a:schemeClr>
                    </a:solidFill>
                  </a:endParaRPr>
                </a:p>
              </p:txBody>
            </p:sp>
          </p:grpSp>
          <p:cxnSp>
            <p:nvCxnSpPr>
              <p:cNvPr id="38" name="Connecteur droit avec flèche 37"/>
              <p:cNvCxnSpPr/>
              <p:nvPr/>
            </p:nvCxnSpPr>
            <p:spPr>
              <a:xfrm>
                <a:off x="2532444" y="4712901"/>
                <a:ext cx="272108" cy="1983"/>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0" name="ZoneTexte 49"/>
            <p:cNvSpPr txBox="1"/>
            <p:nvPr/>
          </p:nvSpPr>
          <p:spPr>
            <a:xfrm>
              <a:off x="71406" y="5550399"/>
              <a:ext cx="4071966" cy="923330"/>
            </a:xfrm>
            <a:prstGeom prst="rect">
              <a:avLst/>
            </a:prstGeom>
            <a:noFill/>
          </p:spPr>
          <p:txBody>
            <a:bodyPr wrap="square" rtlCol="0">
              <a:spAutoFit/>
            </a:bodyPr>
            <a:lstStyle/>
            <a:p>
              <a:pPr algn="ctr"/>
              <a:r>
                <a:rPr lang="fr-FR" dirty="0" smtClean="0">
                  <a:solidFill>
                    <a:schemeClr val="accent3">
                      <a:lumMod val="75000"/>
                    </a:schemeClr>
                  </a:solidFill>
                </a:rPr>
                <a:t>Les </a:t>
              </a:r>
              <a:r>
                <a:rPr lang="fr-FR" dirty="0">
                  <a:solidFill>
                    <a:schemeClr val="accent3">
                      <a:lumMod val="75000"/>
                    </a:schemeClr>
                  </a:solidFill>
                </a:rPr>
                <a:t>lignes </a:t>
              </a:r>
              <a:r>
                <a:rPr lang="fr-FR" dirty="0" smtClean="0">
                  <a:solidFill>
                    <a:schemeClr val="accent3">
                      <a:lumMod val="75000"/>
                    </a:schemeClr>
                  </a:solidFill>
                </a:rPr>
                <a:t>d’E/S </a:t>
              </a:r>
              <a:r>
                <a:rPr lang="fr-FR" dirty="0">
                  <a:solidFill>
                    <a:schemeClr val="accent3">
                      <a:lumMod val="75000"/>
                    </a:schemeClr>
                  </a:solidFill>
                </a:rPr>
                <a:t>numériques </a:t>
              </a:r>
              <a:r>
                <a:rPr lang="fr-FR" dirty="0" smtClean="0">
                  <a:solidFill>
                    <a:schemeClr val="accent3">
                      <a:lumMod val="75000"/>
                    </a:schemeClr>
                  </a:solidFill>
                </a:rPr>
                <a:t>permettent </a:t>
              </a:r>
              <a:r>
                <a:rPr lang="fr-FR" dirty="0">
                  <a:solidFill>
                    <a:schemeClr val="accent3">
                      <a:lumMod val="75000"/>
                    </a:schemeClr>
                  </a:solidFill>
                </a:rPr>
                <a:t>au </a:t>
              </a:r>
              <a:r>
                <a:rPr lang="fr-FR" u="sng" dirty="0">
                  <a:solidFill>
                    <a:schemeClr val="accent3">
                      <a:lumMod val="75000"/>
                    </a:schemeClr>
                  </a:solidFill>
                </a:rPr>
                <a:t>microcontrôleur</a:t>
              </a:r>
              <a:r>
                <a:rPr lang="fr-FR" dirty="0">
                  <a:solidFill>
                    <a:schemeClr val="accent3">
                      <a:lumMod val="75000"/>
                    </a:schemeClr>
                  </a:solidFill>
                </a:rPr>
                <a:t> de dialoguer avec les périphériques E/S</a:t>
              </a:r>
            </a:p>
          </p:txBody>
        </p:sp>
      </p:grpSp>
      <p:grpSp>
        <p:nvGrpSpPr>
          <p:cNvPr id="52" name="Groupe 51"/>
          <p:cNvGrpSpPr/>
          <p:nvPr/>
        </p:nvGrpSpPr>
        <p:grpSpPr>
          <a:xfrm>
            <a:off x="142844" y="1500174"/>
            <a:ext cx="3071834" cy="2103270"/>
            <a:chOff x="142844" y="1500174"/>
            <a:chExt cx="3071834" cy="2103270"/>
          </a:xfrm>
        </p:grpSpPr>
        <p:grpSp>
          <p:nvGrpSpPr>
            <p:cNvPr id="46" name="Groupe 45"/>
            <p:cNvGrpSpPr/>
            <p:nvPr/>
          </p:nvGrpSpPr>
          <p:grpSpPr>
            <a:xfrm>
              <a:off x="1018602" y="2763102"/>
              <a:ext cx="1891822" cy="840342"/>
              <a:chOff x="1018602" y="2763102"/>
              <a:chExt cx="1891822" cy="840342"/>
            </a:xfrm>
          </p:grpSpPr>
          <p:cxnSp>
            <p:nvCxnSpPr>
              <p:cNvPr id="41" name="Connecteur droit avec flèche 40"/>
              <p:cNvCxnSpPr/>
              <p:nvPr/>
            </p:nvCxnSpPr>
            <p:spPr>
              <a:xfrm>
                <a:off x="2124606" y="3601856"/>
                <a:ext cx="785818" cy="158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nvGrpSpPr>
              <p:cNvPr id="45" name="Groupe 44"/>
              <p:cNvGrpSpPr/>
              <p:nvPr/>
            </p:nvGrpSpPr>
            <p:grpSpPr>
              <a:xfrm>
                <a:off x="1018602" y="2763102"/>
                <a:ext cx="1124506" cy="838754"/>
                <a:chOff x="1018602" y="2763102"/>
                <a:chExt cx="1124506" cy="838754"/>
              </a:xfrm>
            </p:grpSpPr>
            <p:cxnSp>
              <p:nvCxnSpPr>
                <p:cNvPr id="43" name="Connecteur droit 42"/>
                <p:cNvCxnSpPr/>
                <p:nvPr/>
              </p:nvCxnSpPr>
              <p:spPr>
                <a:xfrm rot="16200000" flipV="1">
                  <a:off x="1678761" y="3137509"/>
                  <a:ext cx="500066" cy="42862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1018602" y="2763102"/>
                  <a:ext cx="701987" cy="369332"/>
                </a:xfrm>
                <a:prstGeom prst="rect">
                  <a:avLst/>
                </a:prstGeom>
                <a:noFill/>
              </p:spPr>
              <p:txBody>
                <a:bodyPr wrap="none" rtlCol="0">
                  <a:spAutoFit/>
                </a:bodyPr>
                <a:lstStyle/>
                <a:p>
                  <a:r>
                    <a:rPr lang="fr-FR" dirty="0">
                      <a:solidFill>
                        <a:srgbClr val="7030A0"/>
                      </a:solidFill>
                    </a:rPr>
                    <a:t>Reset</a:t>
                  </a:r>
                </a:p>
              </p:txBody>
            </p:sp>
          </p:grpSp>
        </p:grpSp>
        <p:sp>
          <p:nvSpPr>
            <p:cNvPr id="51" name="ZoneTexte 50"/>
            <p:cNvSpPr txBox="1"/>
            <p:nvPr/>
          </p:nvSpPr>
          <p:spPr>
            <a:xfrm>
              <a:off x="142844" y="1500174"/>
              <a:ext cx="3071834" cy="1200329"/>
            </a:xfrm>
            <a:prstGeom prst="rect">
              <a:avLst/>
            </a:prstGeom>
            <a:noFill/>
          </p:spPr>
          <p:txBody>
            <a:bodyPr wrap="square" rtlCol="0">
              <a:spAutoFit/>
            </a:bodyPr>
            <a:lstStyle/>
            <a:p>
              <a:pPr algn="ctr"/>
              <a:r>
                <a:rPr lang="fr-FR" dirty="0" smtClean="0">
                  <a:solidFill>
                    <a:srgbClr val="7030A0"/>
                  </a:solidFill>
                </a:rPr>
                <a:t>MCLR permet  de réinitialiser le microcontrôleur lorsque </a:t>
              </a:r>
              <a:r>
                <a:rPr lang="fr-FR" dirty="0">
                  <a:solidFill>
                    <a:srgbClr val="7030A0"/>
                  </a:solidFill>
                </a:rPr>
                <a:t>la tension appliquée est égale à </a:t>
              </a:r>
              <a:r>
                <a:rPr lang="fr-FR" dirty="0" smtClean="0">
                  <a:solidFill>
                    <a:srgbClr val="7030A0"/>
                  </a:solidFill>
                </a:rPr>
                <a:t>0V</a:t>
              </a:r>
              <a:endParaRPr lang="fr-FR" dirty="0">
                <a:solidFill>
                  <a:srgbClr val="7030A0"/>
                </a:solidFill>
              </a:endParaRPr>
            </a:p>
          </p:txBody>
        </p:sp>
      </p:grpSp>
      <p:sp>
        <p:nvSpPr>
          <p:cNvPr id="56" name="Titre 1"/>
          <p:cNvSpPr txBox="1">
            <a:spLocks/>
          </p:cNvSpPr>
          <p:nvPr/>
        </p:nvSpPr>
        <p:spPr>
          <a:xfrm>
            <a:off x="609600" y="-71454"/>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smtClean="0">
                <a:ln>
                  <a:noFill/>
                </a:ln>
                <a:solidFill>
                  <a:srgbClr val="FF0000"/>
                </a:solidFill>
                <a:effectLst/>
                <a:uLnTx/>
                <a:uFillTx/>
                <a:latin typeface="+mj-lt"/>
                <a:ea typeface="+mj-ea"/>
                <a:cs typeface="+mj-cs"/>
              </a:rPr>
              <a:t>TP N°2: Manipulation des entrées / sorties d’un microcontrôleur PIC16F84A (Afficheur 7-segments)</a:t>
            </a:r>
            <a:endParaRPr kumimoji="0" lang="fr-FR" sz="2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7" name="Espace réservé du numéro de diapositive 56"/>
          <p:cNvSpPr>
            <a:spLocks noGrp="1"/>
          </p:cNvSpPr>
          <p:nvPr>
            <p:ph type="sldNum" sz="quarter" idx="12"/>
          </p:nvPr>
        </p:nvSpPr>
        <p:spPr/>
        <p:txBody>
          <a:bodyPr/>
          <a:lstStyle/>
          <a:p>
            <a:fld id="{F871B7CB-4858-40FD-9488-775A4161D83B}" type="slidenum">
              <a:rPr lang="fr-FR" smtClean="0"/>
              <a:pPr/>
              <a:t>4</a:t>
            </a:fld>
            <a:endParaRPr lang="fr-FR"/>
          </a:p>
        </p:txBody>
      </p:sp>
      <p:sp>
        <p:nvSpPr>
          <p:cNvPr id="58" name="Espace réservé du pied de page 57"/>
          <p:cNvSpPr>
            <a:spLocks noGrp="1"/>
          </p:cNvSpPr>
          <p:nvPr>
            <p:ph type="ftr" sz="quarter" idx="11"/>
          </p:nvPr>
        </p:nvSpPr>
        <p:spPr/>
        <p:txBody>
          <a:bodyPr/>
          <a:lstStyle/>
          <a:p>
            <a:r>
              <a:rPr lang="fr-FR" smtClean="0"/>
              <a:t>Mr. Megnafi Hicham     ESSA-Tlemcen</a:t>
            </a:r>
            <a:endParaRPr lang="fr-FR"/>
          </a:p>
        </p:txBody>
      </p:sp>
      <p:sp>
        <p:nvSpPr>
          <p:cNvPr id="59" name="Espace réservé de la date 58"/>
          <p:cNvSpPr>
            <a:spLocks noGrp="1"/>
          </p:cNvSpPr>
          <p:nvPr>
            <p:ph type="dt" sz="half" idx="10"/>
          </p:nvPr>
        </p:nvSpPr>
        <p:spPr/>
        <p:txBody>
          <a:bodyPr/>
          <a:lstStyle/>
          <a:p>
            <a:fld id="{200C14F5-D708-4BD1-9706-09964C3D3262}" type="datetime1">
              <a:rPr lang="fr-FR" smtClean="0"/>
              <a:pPr/>
              <a:t>03/06/2026</a:t>
            </a:fld>
            <a:endParaRPr lang="fr-F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ox(in)">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ox(in)">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ox(in)">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box(in)">
                                      <p:cBhvr>
                                        <p:cTn id="2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364"/>
            <a:ext cx="8229600" cy="1143000"/>
          </a:xfrm>
        </p:spPr>
        <p:txBody>
          <a:bodyPr>
            <a:normAutofit/>
          </a:bodyPr>
          <a:lstStyle/>
          <a:p>
            <a:r>
              <a:rPr lang="fr-FR" sz="3000" b="1" dirty="0" smtClean="0">
                <a:solidFill>
                  <a:schemeClr val="accent1"/>
                </a:solidFill>
              </a:rPr>
              <a:t>Manipulation des entrées / sorties d’un microcontrôleur PIC16F84A</a:t>
            </a:r>
            <a:endParaRPr lang="fr-FR" sz="3000" dirty="0"/>
          </a:p>
        </p:txBody>
      </p:sp>
      <p:pic>
        <p:nvPicPr>
          <p:cNvPr id="1026" name="Picture 2" descr="C:\Users\hicham\Desktop\P02\Pic16f84a.png"/>
          <p:cNvPicPr>
            <a:picLocks noChangeAspect="1" noChangeArrowheads="1"/>
          </p:cNvPicPr>
          <p:nvPr/>
        </p:nvPicPr>
        <p:blipFill>
          <a:blip r:embed="rId2"/>
          <a:srcRect b="2777"/>
          <a:stretch>
            <a:fillRect/>
          </a:stretch>
        </p:blipFill>
        <p:spPr bwMode="auto">
          <a:xfrm>
            <a:off x="2643174" y="2428868"/>
            <a:ext cx="4286280" cy="2966514"/>
          </a:xfrm>
          <a:prstGeom prst="rect">
            <a:avLst/>
          </a:prstGeom>
          <a:noFill/>
        </p:spPr>
      </p:pic>
      <p:grpSp>
        <p:nvGrpSpPr>
          <p:cNvPr id="20" name="Groupe 19"/>
          <p:cNvGrpSpPr/>
          <p:nvPr/>
        </p:nvGrpSpPr>
        <p:grpSpPr>
          <a:xfrm>
            <a:off x="2500298" y="2500306"/>
            <a:ext cx="5337345" cy="928694"/>
            <a:chOff x="2500298" y="2500306"/>
            <a:chExt cx="5337345" cy="928694"/>
          </a:xfrm>
        </p:grpSpPr>
        <p:sp>
          <p:nvSpPr>
            <p:cNvPr id="7" name="Rectangle à coins arrondis 6"/>
            <p:cNvSpPr/>
            <p:nvPr/>
          </p:nvSpPr>
          <p:spPr>
            <a:xfrm>
              <a:off x="5700018" y="2500306"/>
              <a:ext cx="428628" cy="6729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2500298" y="2571744"/>
              <a:ext cx="1045102" cy="8572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p:cNvCxnSpPr>
              <a:endCxn id="7" idx="3"/>
            </p:cNvCxnSpPr>
            <p:nvPr/>
          </p:nvCxnSpPr>
          <p:spPr>
            <a:xfrm rot="10800000">
              <a:off x="6128646" y="2836768"/>
              <a:ext cx="586494" cy="207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6858016" y="2571744"/>
              <a:ext cx="979627" cy="461665"/>
            </a:xfrm>
            <a:prstGeom prst="rect">
              <a:avLst/>
            </a:prstGeom>
            <a:noFill/>
          </p:spPr>
          <p:txBody>
            <a:bodyPr wrap="none" rtlCol="0">
              <a:spAutoFit/>
            </a:bodyPr>
            <a:lstStyle/>
            <a:p>
              <a:r>
                <a:rPr lang="fr-FR" sz="2400" b="1" dirty="0" smtClean="0">
                  <a:solidFill>
                    <a:srgbClr val="FF0000"/>
                  </a:solidFill>
                </a:rPr>
                <a:t>Port A</a:t>
              </a:r>
              <a:endParaRPr lang="fr-FR" sz="2400" b="1" dirty="0">
                <a:solidFill>
                  <a:srgbClr val="FF0000"/>
                </a:solidFill>
              </a:endParaRPr>
            </a:p>
          </p:txBody>
        </p:sp>
      </p:grpSp>
      <p:grpSp>
        <p:nvGrpSpPr>
          <p:cNvPr id="19" name="Groupe 18"/>
          <p:cNvGrpSpPr/>
          <p:nvPr/>
        </p:nvGrpSpPr>
        <p:grpSpPr>
          <a:xfrm>
            <a:off x="1475701" y="4143380"/>
            <a:ext cx="4637955" cy="1285884"/>
            <a:chOff x="1475701" y="4143380"/>
            <a:chExt cx="4637955" cy="1285884"/>
          </a:xfrm>
        </p:grpSpPr>
        <p:sp>
          <p:nvSpPr>
            <p:cNvPr id="6" name="Rectangle à coins arrondis 5"/>
            <p:cNvSpPr/>
            <p:nvPr/>
          </p:nvSpPr>
          <p:spPr>
            <a:xfrm>
              <a:off x="3128250" y="4410630"/>
              <a:ext cx="428628" cy="1000132"/>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5685028" y="4143380"/>
              <a:ext cx="428628" cy="1285884"/>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p:cNvCxnSpPr/>
            <p:nvPr/>
          </p:nvCxnSpPr>
          <p:spPr>
            <a:xfrm>
              <a:off x="2500298" y="4857760"/>
              <a:ext cx="642942" cy="1588"/>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475701" y="4631968"/>
              <a:ext cx="966803" cy="461665"/>
            </a:xfrm>
            <a:prstGeom prst="rect">
              <a:avLst/>
            </a:prstGeom>
            <a:noFill/>
          </p:spPr>
          <p:txBody>
            <a:bodyPr wrap="none" rtlCol="0">
              <a:spAutoFit/>
            </a:bodyPr>
            <a:lstStyle/>
            <a:p>
              <a:r>
                <a:rPr lang="fr-FR" sz="2400" b="1" dirty="0" smtClean="0">
                  <a:solidFill>
                    <a:schemeClr val="accent3">
                      <a:lumMod val="75000"/>
                    </a:schemeClr>
                  </a:solidFill>
                </a:rPr>
                <a:t>Port B</a:t>
              </a:r>
              <a:endParaRPr lang="fr-FR" sz="2400" b="1" dirty="0">
                <a:solidFill>
                  <a:schemeClr val="accent3">
                    <a:lumMod val="75000"/>
                  </a:schemeClr>
                </a:solidFill>
              </a:endParaRPr>
            </a:p>
          </p:txBody>
        </p:sp>
      </p:grpSp>
      <p:sp>
        <p:nvSpPr>
          <p:cNvPr id="21" name="Titre 1"/>
          <p:cNvSpPr txBox="1">
            <a:spLocks/>
          </p:cNvSpPr>
          <p:nvPr/>
        </p:nvSpPr>
        <p:spPr>
          <a:xfrm>
            <a:off x="609600" y="-71454"/>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smtClean="0">
                <a:ln>
                  <a:noFill/>
                </a:ln>
                <a:solidFill>
                  <a:srgbClr val="FF0000"/>
                </a:solidFill>
                <a:effectLst/>
                <a:uLnTx/>
                <a:uFillTx/>
                <a:latin typeface="+mj-lt"/>
                <a:ea typeface="+mj-ea"/>
                <a:cs typeface="+mj-cs"/>
              </a:rPr>
              <a:t>TP N°2: Manipulation des entrées / sorties d’un microcontrôleur PIC16F84A (Afficheur 7-segments)</a:t>
            </a:r>
            <a:endParaRPr kumimoji="0" lang="fr-FR" sz="2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22" name="Espace réservé du numéro de diapositive 21"/>
          <p:cNvSpPr>
            <a:spLocks noGrp="1"/>
          </p:cNvSpPr>
          <p:nvPr>
            <p:ph type="sldNum" sz="quarter" idx="12"/>
          </p:nvPr>
        </p:nvSpPr>
        <p:spPr/>
        <p:txBody>
          <a:bodyPr/>
          <a:lstStyle/>
          <a:p>
            <a:fld id="{F871B7CB-4858-40FD-9488-775A4161D83B}" type="slidenum">
              <a:rPr lang="fr-FR" smtClean="0"/>
              <a:pPr/>
              <a:t>5</a:t>
            </a:fld>
            <a:endParaRPr lang="fr-FR"/>
          </a:p>
        </p:txBody>
      </p:sp>
      <p:sp>
        <p:nvSpPr>
          <p:cNvPr id="23" name="Espace réservé du pied de page 22"/>
          <p:cNvSpPr>
            <a:spLocks noGrp="1"/>
          </p:cNvSpPr>
          <p:nvPr>
            <p:ph type="ftr" sz="quarter" idx="11"/>
          </p:nvPr>
        </p:nvSpPr>
        <p:spPr/>
        <p:txBody>
          <a:bodyPr/>
          <a:lstStyle/>
          <a:p>
            <a:r>
              <a:rPr lang="fr-FR" smtClean="0"/>
              <a:t>Mr. Megnafi Hicham     ESSA-Tlemcen</a:t>
            </a:r>
            <a:endParaRPr lang="fr-FR"/>
          </a:p>
        </p:txBody>
      </p:sp>
      <p:sp>
        <p:nvSpPr>
          <p:cNvPr id="24" name="Espace réservé de la date 23"/>
          <p:cNvSpPr>
            <a:spLocks noGrp="1"/>
          </p:cNvSpPr>
          <p:nvPr>
            <p:ph type="dt" sz="half" idx="10"/>
          </p:nvPr>
        </p:nvSpPr>
        <p:spPr/>
        <p:txBody>
          <a:bodyPr/>
          <a:lstStyle/>
          <a:p>
            <a:fld id="{4CE313B1-5E9A-43EC-B8D6-3C2DFC165A2E}" type="datetime1">
              <a:rPr lang="fr-FR" smtClean="0"/>
              <a:pPr/>
              <a:t>03/06/2026</a:t>
            </a:fld>
            <a:endParaRPr lang="fr-FR"/>
          </a:p>
        </p:txBody>
      </p:sp>
    </p:spTree>
  </p:cSld>
  <p:clrMapOvr>
    <a:masterClrMapping/>
  </p:clrMapOvr>
  <p:transition advTm="730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icham\Desktop\P02\Pic16f84a.png"/>
          <p:cNvPicPr>
            <a:picLocks noChangeAspect="1" noChangeArrowheads="1"/>
          </p:cNvPicPr>
          <p:nvPr/>
        </p:nvPicPr>
        <p:blipFill>
          <a:blip r:embed="rId3"/>
          <a:srcRect b="2777"/>
          <a:stretch>
            <a:fillRect/>
          </a:stretch>
        </p:blipFill>
        <p:spPr bwMode="auto">
          <a:xfrm>
            <a:off x="5625919" y="1678074"/>
            <a:ext cx="2683717" cy="1857388"/>
          </a:xfrm>
          <a:prstGeom prst="rect">
            <a:avLst/>
          </a:prstGeom>
          <a:noFill/>
        </p:spPr>
      </p:pic>
      <p:grpSp>
        <p:nvGrpSpPr>
          <p:cNvPr id="5" name="Groupe 4"/>
          <p:cNvGrpSpPr/>
          <p:nvPr/>
        </p:nvGrpSpPr>
        <p:grpSpPr>
          <a:xfrm>
            <a:off x="5572132" y="1714488"/>
            <a:ext cx="2990827" cy="625012"/>
            <a:chOff x="1428733" y="2500306"/>
            <a:chExt cx="6408910" cy="902795"/>
          </a:xfrm>
        </p:grpSpPr>
        <p:sp>
          <p:nvSpPr>
            <p:cNvPr id="6" name="Rectangle à coins arrondis 5"/>
            <p:cNvSpPr/>
            <p:nvPr/>
          </p:nvSpPr>
          <p:spPr>
            <a:xfrm>
              <a:off x="5700018" y="2500306"/>
              <a:ext cx="428628" cy="6729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1428733" y="2545845"/>
              <a:ext cx="1501962" cy="8572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a:endCxn id="6" idx="3"/>
            </p:cNvCxnSpPr>
            <p:nvPr/>
          </p:nvCxnSpPr>
          <p:spPr>
            <a:xfrm rot="10800000">
              <a:off x="6128646" y="2836768"/>
              <a:ext cx="586494" cy="207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6858016" y="2571744"/>
              <a:ext cx="979627" cy="461665"/>
            </a:xfrm>
            <a:prstGeom prst="rect">
              <a:avLst/>
            </a:prstGeom>
            <a:noFill/>
          </p:spPr>
          <p:txBody>
            <a:bodyPr wrap="none" rtlCol="0">
              <a:spAutoFit/>
            </a:bodyPr>
            <a:lstStyle/>
            <a:p>
              <a:r>
                <a:rPr lang="fr-FR" sz="2400" b="1" dirty="0" smtClean="0">
                  <a:solidFill>
                    <a:srgbClr val="FF0000"/>
                  </a:solidFill>
                </a:rPr>
                <a:t>Port A</a:t>
              </a:r>
              <a:endParaRPr lang="fr-FR" sz="2400" b="1" dirty="0">
                <a:solidFill>
                  <a:srgbClr val="FF0000"/>
                </a:solidFill>
              </a:endParaRPr>
            </a:p>
          </p:txBody>
        </p:sp>
      </p:grpSp>
      <p:graphicFrame>
        <p:nvGraphicFramePr>
          <p:cNvPr id="11" name="Tableau 10"/>
          <p:cNvGraphicFramePr>
            <a:graphicFrameLocks noGrp="1"/>
          </p:cNvGraphicFramePr>
          <p:nvPr/>
        </p:nvGraphicFramePr>
        <p:xfrm>
          <a:off x="285720" y="3643314"/>
          <a:ext cx="8572560" cy="2580847"/>
        </p:xfrm>
        <a:graphic>
          <a:graphicData uri="http://schemas.openxmlformats.org/drawingml/2006/table">
            <a:tbl>
              <a:tblPr firstRow="1" bandRow="1">
                <a:tableStyleId>{5C22544A-7EE6-4342-B048-85BDC9FD1C3A}</a:tableStyleId>
              </a:tblPr>
              <a:tblGrid>
                <a:gridCol w="1116505"/>
                <a:gridCol w="980359"/>
                <a:gridCol w="6475696"/>
              </a:tblGrid>
              <a:tr h="321675">
                <a:tc>
                  <a:txBody>
                    <a:bodyPr/>
                    <a:lstStyle/>
                    <a:p>
                      <a:pPr algn="ctr"/>
                      <a:r>
                        <a:rPr lang="fr-FR" sz="1600" b="1" u="none" kern="1200" dirty="0" smtClean="0">
                          <a:solidFill>
                            <a:schemeClr val="lt1"/>
                          </a:solidFill>
                          <a:latin typeface="+mn-lt"/>
                          <a:ea typeface="+mn-ea"/>
                          <a:cs typeface="+mn-cs"/>
                        </a:rPr>
                        <a:t>Broche</a:t>
                      </a:r>
                      <a:endParaRPr lang="fr-FR" sz="1600" u="none" dirty="0"/>
                    </a:p>
                  </a:txBody>
                  <a:tcPr/>
                </a:tc>
                <a:tc>
                  <a:txBody>
                    <a:bodyPr/>
                    <a:lstStyle/>
                    <a:p>
                      <a:pPr algn="ctr"/>
                      <a:r>
                        <a:rPr lang="fr-FR" sz="1600" b="1" u="none" kern="1200" dirty="0" smtClean="0">
                          <a:solidFill>
                            <a:schemeClr val="lt1"/>
                          </a:solidFill>
                          <a:latin typeface="+mn-lt"/>
                          <a:ea typeface="+mn-ea"/>
                          <a:cs typeface="+mn-cs"/>
                        </a:rPr>
                        <a:t>E/S</a:t>
                      </a:r>
                      <a:endParaRPr lang="fr-FR" sz="1600" u="none" dirty="0"/>
                    </a:p>
                  </a:txBody>
                  <a:tcPr/>
                </a:tc>
                <a:tc>
                  <a:txBody>
                    <a:bodyPr/>
                    <a:lstStyle/>
                    <a:p>
                      <a:pPr algn="ctr"/>
                      <a:r>
                        <a:rPr lang="fr-FR" sz="1600" b="1" u="none" kern="1200" dirty="0" smtClean="0">
                          <a:solidFill>
                            <a:schemeClr val="lt1"/>
                          </a:solidFill>
                          <a:latin typeface="+mn-lt"/>
                          <a:ea typeface="+mn-ea"/>
                          <a:cs typeface="+mn-cs"/>
                        </a:rPr>
                        <a:t>Remarques</a:t>
                      </a:r>
                      <a:endParaRPr lang="fr-FR" sz="1600" u="none" dirty="0"/>
                    </a:p>
                  </a:txBody>
                  <a:tcPr/>
                </a:tc>
              </a:tr>
              <a:tr h="793172">
                <a:tc>
                  <a:txBody>
                    <a:bodyPr/>
                    <a:lstStyle/>
                    <a:p>
                      <a:pPr algn="ctr"/>
                      <a:r>
                        <a:rPr lang="fr-FR" sz="1600" u="none" kern="1200" dirty="0" smtClean="0">
                          <a:solidFill>
                            <a:schemeClr val="dk1"/>
                          </a:solidFill>
                          <a:latin typeface="+mn-lt"/>
                          <a:ea typeface="+mn-ea"/>
                          <a:cs typeface="+mn-cs"/>
                        </a:rPr>
                        <a:t>RA4</a:t>
                      </a:r>
                      <a:endParaRPr lang="fr-FR" sz="1600" u="none" dirty="0"/>
                    </a:p>
                  </a:txBody>
                  <a:tcPr/>
                </a:tc>
                <a:tc>
                  <a:txBody>
                    <a:bodyPr/>
                    <a:lstStyle/>
                    <a:p>
                      <a:pPr algn="ctr"/>
                      <a:r>
                        <a:rPr lang="fr-FR" sz="1600" u="none" kern="1200" dirty="0" smtClean="0">
                          <a:solidFill>
                            <a:schemeClr val="dk1"/>
                          </a:solidFill>
                          <a:latin typeface="+mn-lt"/>
                          <a:ea typeface="+mn-ea"/>
                          <a:cs typeface="+mn-cs"/>
                        </a:rPr>
                        <a:t>Sortie</a:t>
                      </a:r>
                      <a:endParaRPr lang="fr-FR" sz="1600" u="none" dirty="0"/>
                    </a:p>
                  </a:txBody>
                  <a:tcPr/>
                </a:tc>
                <a:tc>
                  <a:txBody>
                    <a:bodyPr/>
                    <a:lstStyle/>
                    <a:p>
                      <a:pPr algn="ctr"/>
                      <a:r>
                        <a:rPr lang="fr-FR" sz="1600" u="none" kern="1200" dirty="0" smtClean="0">
                          <a:solidFill>
                            <a:schemeClr val="dk1"/>
                          </a:solidFill>
                          <a:latin typeface="+mn-lt"/>
                          <a:ea typeface="+mn-ea"/>
                          <a:cs typeface="+mn-cs"/>
                        </a:rPr>
                        <a:t>il ne faut pas oublier de mettre une résistance externe vers </a:t>
                      </a:r>
                      <a:r>
                        <a:rPr lang="fr-FR" sz="1600" u="none" kern="1200" dirty="0" err="1" smtClean="0">
                          <a:solidFill>
                            <a:schemeClr val="dk1"/>
                          </a:solidFill>
                          <a:latin typeface="+mn-lt"/>
                          <a:ea typeface="+mn-ea"/>
                          <a:cs typeface="+mn-cs"/>
                        </a:rPr>
                        <a:t>Vdd</a:t>
                      </a:r>
                      <a:r>
                        <a:rPr lang="fr-FR" sz="1600" u="none" kern="1200" dirty="0" smtClean="0">
                          <a:solidFill>
                            <a:schemeClr val="dk1"/>
                          </a:solidFill>
                          <a:latin typeface="+mn-lt"/>
                          <a:ea typeface="+mn-ea"/>
                          <a:cs typeface="+mn-cs"/>
                        </a:rPr>
                        <a:t> parce qu’elle est une sortie à drain ouvert (dans le cas ou la RA4 est configuré comme un port E/S de port A)</a:t>
                      </a:r>
                      <a:endParaRPr lang="fr-FR" sz="1600" u="none" dirty="0"/>
                    </a:p>
                  </a:txBody>
                  <a:tcPr/>
                </a:tc>
              </a:tr>
              <a:tr h="629435">
                <a:tc>
                  <a:txBody>
                    <a:bodyPr/>
                    <a:lstStyle/>
                    <a:p>
                      <a:pPr algn="ctr"/>
                      <a:r>
                        <a:rPr lang="fr-FR" sz="1600" u="none" kern="1200" dirty="0" smtClean="0">
                          <a:solidFill>
                            <a:schemeClr val="dk1"/>
                          </a:solidFill>
                          <a:latin typeface="+mn-lt"/>
                          <a:ea typeface="+mn-ea"/>
                          <a:cs typeface="+mn-cs"/>
                        </a:rPr>
                        <a:t>RA4,.., RA0 </a:t>
                      </a:r>
                      <a:endParaRPr lang="fr-FR" sz="1600" u="none" dirty="0"/>
                    </a:p>
                  </a:txBody>
                  <a:tcPr/>
                </a:tc>
                <a:tc>
                  <a:txBody>
                    <a:bodyPr/>
                    <a:lstStyle/>
                    <a:p>
                      <a:pPr algn="ctr"/>
                      <a:r>
                        <a:rPr lang="fr-FR" sz="1600" u="none" kern="1200" dirty="0" smtClean="0">
                          <a:solidFill>
                            <a:schemeClr val="dk1"/>
                          </a:solidFill>
                          <a:latin typeface="+mn-lt"/>
                          <a:ea typeface="+mn-ea"/>
                          <a:cs typeface="+mn-cs"/>
                        </a:rPr>
                        <a:t>Entrée</a:t>
                      </a:r>
                      <a:endParaRPr lang="fr-FR" sz="1600" u="none" dirty="0"/>
                    </a:p>
                  </a:txBody>
                  <a:tcPr/>
                </a:tc>
                <a:tc>
                  <a:txBody>
                    <a:bodyPr/>
                    <a:lstStyle/>
                    <a:p>
                      <a:pPr algn="ctr"/>
                      <a:r>
                        <a:rPr lang="fr-FR" sz="1600" u="none" kern="1200" dirty="0" smtClean="0">
                          <a:solidFill>
                            <a:schemeClr val="dk1"/>
                          </a:solidFill>
                          <a:latin typeface="+mn-lt"/>
                          <a:ea typeface="+mn-ea"/>
                          <a:cs typeface="+mn-cs"/>
                        </a:rPr>
                        <a:t>Entrée &amp; Chaque broche peut accepter un courant de 25 mA au maximum, mais tout le port ne peut pas accepter un courant total supérieur à 80 mA.</a:t>
                      </a:r>
                      <a:endParaRPr lang="fr-FR" sz="1600" u="none" dirty="0"/>
                    </a:p>
                  </a:txBody>
                  <a:tcPr/>
                </a:tc>
              </a:tr>
              <a:tr h="793172">
                <a:tc>
                  <a:txBody>
                    <a:bodyPr/>
                    <a:lstStyle/>
                    <a:p>
                      <a:pPr algn="ctr"/>
                      <a:r>
                        <a:rPr lang="fr-FR" sz="1600" u="none" kern="1200" dirty="0" smtClean="0">
                          <a:solidFill>
                            <a:schemeClr val="dk1"/>
                          </a:solidFill>
                          <a:latin typeface="+mn-lt"/>
                          <a:ea typeface="+mn-ea"/>
                          <a:cs typeface="+mn-cs"/>
                        </a:rPr>
                        <a:t>RA4,.., RA0</a:t>
                      </a:r>
                      <a:endParaRPr lang="fr-FR" sz="1600" u="none" dirty="0"/>
                    </a:p>
                  </a:txBody>
                  <a:tcPr/>
                </a:tc>
                <a:tc>
                  <a:txBody>
                    <a:bodyPr/>
                    <a:lstStyle/>
                    <a:p>
                      <a:pPr algn="ctr"/>
                      <a:r>
                        <a:rPr lang="fr-FR" sz="1600" u="none" kern="1200" dirty="0" smtClean="0">
                          <a:solidFill>
                            <a:schemeClr val="dk1"/>
                          </a:solidFill>
                          <a:latin typeface="+mn-lt"/>
                          <a:ea typeface="+mn-ea"/>
                          <a:cs typeface="+mn-cs"/>
                        </a:rPr>
                        <a:t>Sortie</a:t>
                      </a:r>
                      <a:endParaRPr lang="fr-FR" sz="1600" u="none" dirty="0"/>
                    </a:p>
                  </a:txBody>
                  <a:tcPr/>
                </a:tc>
                <a:tc>
                  <a:txBody>
                    <a:bodyPr/>
                    <a:lstStyle/>
                    <a:p>
                      <a:pPr algn="ctr"/>
                      <a:r>
                        <a:rPr lang="fr-FR" sz="1600" u="none" kern="1200" dirty="0" smtClean="0">
                          <a:solidFill>
                            <a:schemeClr val="dk1"/>
                          </a:solidFill>
                          <a:latin typeface="+mn-lt"/>
                          <a:ea typeface="+mn-ea"/>
                          <a:cs typeface="+mn-cs"/>
                        </a:rPr>
                        <a:t>Chaque broche peut fournir un courant de 20 mA au maximum, mais tout le port A ne peut pas débiter un courant total supérieur à 50 mA.</a:t>
                      </a:r>
                      <a:endParaRPr lang="fr-FR" sz="1600" u="none" dirty="0"/>
                    </a:p>
                  </a:txBody>
                  <a:tcPr/>
                </a:tc>
              </a:tr>
            </a:tbl>
          </a:graphicData>
        </a:graphic>
      </p:graphicFrame>
      <p:sp>
        <p:nvSpPr>
          <p:cNvPr id="12" name="Rectangle 11"/>
          <p:cNvSpPr/>
          <p:nvPr/>
        </p:nvSpPr>
        <p:spPr>
          <a:xfrm>
            <a:off x="357158" y="2000240"/>
            <a:ext cx="4857784" cy="1477328"/>
          </a:xfrm>
          <a:prstGeom prst="rect">
            <a:avLst/>
          </a:prstGeom>
        </p:spPr>
        <p:txBody>
          <a:bodyPr wrap="square">
            <a:spAutoFit/>
          </a:bodyPr>
          <a:lstStyle/>
          <a:p>
            <a:pPr algn="just"/>
            <a:r>
              <a:rPr lang="fr-FR" dirty="0"/>
              <a:t>Le port A désigné par PORTA est un port bidirectionnel de 5 bits (</a:t>
            </a:r>
            <a:r>
              <a:rPr lang="fr-FR" u="sng" dirty="0"/>
              <a:t>RA0</a:t>
            </a:r>
            <a:r>
              <a:rPr lang="fr-FR" dirty="0"/>
              <a:t> à </a:t>
            </a:r>
            <a:r>
              <a:rPr lang="fr-FR" u="sng" dirty="0"/>
              <a:t>RA4</a:t>
            </a:r>
            <a:r>
              <a:rPr lang="fr-FR" dirty="0" smtClean="0"/>
              <a:t>). </a:t>
            </a:r>
            <a:r>
              <a:rPr lang="fr-FR" dirty="0"/>
              <a:t>La configuration de direction pour chaque bit du port est déterminée avec le registre </a:t>
            </a:r>
            <a:r>
              <a:rPr lang="fr-FR" u="sng" dirty="0"/>
              <a:t>TRISA</a:t>
            </a:r>
            <a:r>
              <a:rPr lang="fr-FR" dirty="0"/>
              <a:t> (0 est configuré en sortie, 1 est configuré en entrée). </a:t>
            </a:r>
          </a:p>
        </p:txBody>
      </p:sp>
      <p:sp>
        <p:nvSpPr>
          <p:cNvPr id="14" name="Titre 1"/>
          <p:cNvSpPr>
            <a:spLocks noGrp="1"/>
          </p:cNvSpPr>
          <p:nvPr>
            <p:ph type="title"/>
          </p:nvPr>
        </p:nvSpPr>
        <p:spPr>
          <a:xfrm>
            <a:off x="457200" y="714364"/>
            <a:ext cx="8229600" cy="1143000"/>
          </a:xfrm>
        </p:spPr>
        <p:txBody>
          <a:bodyPr>
            <a:normAutofit/>
          </a:bodyPr>
          <a:lstStyle/>
          <a:p>
            <a:r>
              <a:rPr lang="fr-FR" sz="3000" b="1" dirty="0" smtClean="0">
                <a:solidFill>
                  <a:schemeClr val="accent1"/>
                </a:solidFill>
              </a:rPr>
              <a:t>Manipulation des entrées / sorties d’un microcontrôleur PIC16F84A</a:t>
            </a:r>
            <a:endParaRPr lang="fr-FR" sz="3000" dirty="0"/>
          </a:p>
        </p:txBody>
      </p:sp>
      <p:sp>
        <p:nvSpPr>
          <p:cNvPr id="15" name="Titre 1"/>
          <p:cNvSpPr txBox="1">
            <a:spLocks/>
          </p:cNvSpPr>
          <p:nvPr/>
        </p:nvSpPr>
        <p:spPr>
          <a:xfrm>
            <a:off x="609600" y="-71454"/>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smtClean="0">
                <a:ln>
                  <a:noFill/>
                </a:ln>
                <a:solidFill>
                  <a:srgbClr val="FF0000"/>
                </a:solidFill>
                <a:effectLst/>
                <a:uLnTx/>
                <a:uFillTx/>
                <a:latin typeface="+mj-lt"/>
                <a:ea typeface="+mj-ea"/>
                <a:cs typeface="+mj-cs"/>
              </a:rPr>
              <a:t>TP N°2: Manipulation des entrées / sorties d’un microcontrôleur PIC16F84A (Afficheur 7-segments)</a:t>
            </a:r>
            <a:endParaRPr kumimoji="0" lang="fr-FR" sz="2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6" name="Espace réservé du numéro de diapositive 15"/>
          <p:cNvSpPr>
            <a:spLocks noGrp="1"/>
          </p:cNvSpPr>
          <p:nvPr>
            <p:ph type="sldNum" sz="quarter" idx="12"/>
          </p:nvPr>
        </p:nvSpPr>
        <p:spPr/>
        <p:txBody>
          <a:bodyPr/>
          <a:lstStyle/>
          <a:p>
            <a:fld id="{F871B7CB-4858-40FD-9488-775A4161D83B}" type="slidenum">
              <a:rPr lang="fr-FR" smtClean="0"/>
              <a:pPr/>
              <a:t>6</a:t>
            </a:fld>
            <a:endParaRPr lang="fr-FR"/>
          </a:p>
        </p:txBody>
      </p:sp>
      <p:sp>
        <p:nvSpPr>
          <p:cNvPr id="17" name="Espace réservé du pied de page 16"/>
          <p:cNvSpPr>
            <a:spLocks noGrp="1"/>
          </p:cNvSpPr>
          <p:nvPr>
            <p:ph type="ftr" sz="quarter" idx="11"/>
          </p:nvPr>
        </p:nvSpPr>
        <p:spPr/>
        <p:txBody>
          <a:bodyPr/>
          <a:lstStyle/>
          <a:p>
            <a:r>
              <a:rPr lang="fr-FR" smtClean="0"/>
              <a:t>Mr. Megnafi Hicham     ESSA-Tlemcen</a:t>
            </a:r>
            <a:endParaRPr lang="fr-FR"/>
          </a:p>
        </p:txBody>
      </p:sp>
      <p:sp>
        <p:nvSpPr>
          <p:cNvPr id="18" name="Espace réservé de la date 17"/>
          <p:cNvSpPr>
            <a:spLocks noGrp="1"/>
          </p:cNvSpPr>
          <p:nvPr>
            <p:ph type="dt" sz="half" idx="10"/>
          </p:nvPr>
        </p:nvSpPr>
        <p:spPr/>
        <p:txBody>
          <a:bodyPr/>
          <a:lstStyle/>
          <a:p>
            <a:fld id="{6E18FBF7-03E6-4679-9FC7-ED490E7F2231}" type="datetime1">
              <a:rPr lang="fr-FR" smtClean="0"/>
              <a:pPr/>
              <a:t>03/06/2026</a:t>
            </a:fld>
            <a:endParaRPr lang="fr-FR"/>
          </a:p>
        </p:txBody>
      </p:sp>
    </p:spTree>
  </p:cSld>
  <p:clrMapOvr>
    <a:masterClrMapping/>
  </p:clrMapOvr>
  <p:transition advClick="0" advTm="21951"/>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icham\Desktop\P02\Pic16f84a.png"/>
          <p:cNvPicPr>
            <a:picLocks noChangeAspect="1" noChangeArrowheads="1"/>
          </p:cNvPicPr>
          <p:nvPr/>
        </p:nvPicPr>
        <p:blipFill>
          <a:blip r:embed="rId2"/>
          <a:srcRect b="2777"/>
          <a:stretch>
            <a:fillRect/>
          </a:stretch>
        </p:blipFill>
        <p:spPr bwMode="auto">
          <a:xfrm>
            <a:off x="5625919" y="1678074"/>
            <a:ext cx="2683717" cy="1857388"/>
          </a:xfrm>
          <a:prstGeom prst="rect">
            <a:avLst/>
          </a:prstGeom>
          <a:noFill/>
        </p:spPr>
      </p:pic>
      <p:grpSp>
        <p:nvGrpSpPr>
          <p:cNvPr id="5" name="Groupe 4"/>
          <p:cNvGrpSpPr/>
          <p:nvPr/>
        </p:nvGrpSpPr>
        <p:grpSpPr>
          <a:xfrm>
            <a:off x="4714876" y="2678762"/>
            <a:ext cx="3071834" cy="857256"/>
            <a:chOff x="1249459" y="4143380"/>
            <a:chExt cx="4864197" cy="1285884"/>
          </a:xfrm>
        </p:grpSpPr>
        <p:sp>
          <p:nvSpPr>
            <p:cNvPr id="6" name="Rectangle à coins arrondis 5"/>
            <p:cNvSpPr/>
            <p:nvPr/>
          </p:nvSpPr>
          <p:spPr>
            <a:xfrm>
              <a:off x="2833153" y="4250539"/>
              <a:ext cx="791846" cy="1160226"/>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5685028" y="4143380"/>
              <a:ext cx="428628" cy="1285884"/>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a:off x="1928184" y="4857760"/>
              <a:ext cx="642942" cy="1589"/>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249459" y="4250537"/>
              <a:ext cx="966803" cy="461666"/>
            </a:xfrm>
            <a:prstGeom prst="rect">
              <a:avLst/>
            </a:prstGeom>
            <a:noFill/>
          </p:spPr>
          <p:txBody>
            <a:bodyPr wrap="none" rtlCol="0">
              <a:spAutoFit/>
            </a:bodyPr>
            <a:lstStyle/>
            <a:p>
              <a:r>
                <a:rPr lang="fr-FR" sz="2400" b="1" dirty="0" smtClean="0">
                  <a:solidFill>
                    <a:schemeClr val="accent3">
                      <a:lumMod val="75000"/>
                    </a:schemeClr>
                  </a:solidFill>
                </a:rPr>
                <a:t>Port B</a:t>
              </a:r>
              <a:endParaRPr lang="fr-FR" sz="2400" b="1" dirty="0">
                <a:solidFill>
                  <a:schemeClr val="accent3">
                    <a:lumMod val="75000"/>
                  </a:schemeClr>
                </a:solidFill>
              </a:endParaRPr>
            </a:p>
          </p:txBody>
        </p:sp>
      </p:grpSp>
      <p:graphicFrame>
        <p:nvGraphicFramePr>
          <p:cNvPr id="10" name="Tableau 9"/>
          <p:cNvGraphicFramePr>
            <a:graphicFrameLocks noGrp="1"/>
          </p:cNvGraphicFramePr>
          <p:nvPr/>
        </p:nvGraphicFramePr>
        <p:xfrm>
          <a:off x="142876" y="4143380"/>
          <a:ext cx="8858280" cy="1757887"/>
        </p:xfrm>
        <a:graphic>
          <a:graphicData uri="http://schemas.openxmlformats.org/drawingml/2006/table">
            <a:tbl>
              <a:tblPr firstRow="1" bandRow="1">
                <a:tableStyleId>{5C22544A-7EE6-4342-B048-85BDC9FD1C3A}</a:tableStyleId>
              </a:tblPr>
              <a:tblGrid>
                <a:gridCol w="1214414"/>
                <a:gridCol w="952338"/>
                <a:gridCol w="6691528"/>
              </a:tblGrid>
              <a:tr h="321675">
                <a:tc>
                  <a:txBody>
                    <a:bodyPr/>
                    <a:lstStyle/>
                    <a:p>
                      <a:pPr algn="ctr"/>
                      <a:r>
                        <a:rPr lang="fr-FR" sz="1600" b="1" u="none" kern="1200" dirty="0" smtClean="0">
                          <a:solidFill>
                            <a:schemeClr val="lt1"/>
                          </a:solidFill>
                          <a:latin typeface="+mn-lt"/>
                          <a:ea typeface="+mn-ea"/>
                          <a:cs typeface="+mn-cs"/>
                        </a:rPr>
                        <a:t>Broche</a:t>
                      </a:r>
                      <a:endParaRPr lang="fr-FR" sz="1600" u="none" dirty="0"/>
                    </a:p>
                  </a:txBody>
                  <a:tcPr/>
                </a:tc>
                <a:tc>
                  <a:txBody>
                    <a:bodyPr/>
                    <a:lstStyle/>
                    <a:p>
                      <a:pPr algn="ctr"/>
                      <a:r>
                        <a:rPr lang="fr-FR" sz="1600" b="1" u="none" kern="1200" dirty="0" smtClean="0">
                          <a:solidFill>
                            <a:schemeClr val="lt1"/>
                          </a:solidFill>
                          <a:latin typeface="+mn-lt"/>
                          <a:ea typeface="+mn-ea"/>
                          <a:cs typeface="+mn-cs"/>
                        </a:rPr>
                        <a:t>E/S</a:t>
                      </a:r>
                      <a:endParaRPr lang="fr-FR" sz="1600" u="none" dirty="0"/>
                    </a:p>
                  </a:txBody>
                  <a:tcPr/>
                </a:tc>
                <a:tc>
                  <a:txBody>
                    <a:bodyPr/>
                    <a:lstStyle/>
                    <a:p>
                      <a:pPr algn="ctr"/>
                      <a:r>
                        <a:rPr lang="fr-FR" sz="1600" b="1" u="none" kern="1200" dirty="0" smtClean="0">
                          <a:solidFill>
                            <a:schemeClr val="lt1"/>
                          </a:solidFill>
                          <a:latin typeface="+mn-lt"/>
                          <a:ea typeface="+mn-ea"/>
                          <a:cs typeface="+mn-cs"/>
                        </a:rPr>
                        <a:t>Remarques</a:t>
                      </a:r>
                      <a:endParaRPr lang="fr-FR" sz="1600" u="none" dirty="0"/>
                    </a:p>
                  </a:txBody>
                  <a:tcPr/>
                </a:tc>
              </a:tr>
              <a:tr h="629435">
                <a:tc>
                  <a:txBody>
                    <a:bodyPr/>
                    <a:lstStyle/>
                    <a:p>
                      <a:pPr algn="ctr"/>
                      <a:r>
                        <a:rPr lang="fr-FR" sz="1600" u="none" kern="1200" dirty="0" smtClean="0">
                          <a:solidFill>
                            <a:schemeClr val="dk1"/>
                          </a:solidFill>
                          <a:latin typeface="+mn-lt"/>
                          <a:ea typeface="+mn-ea"/>
                          <a:cs typeface="+mn-cs"/>
                        </a:rPr>
                        <a:t>RB7,.., RB0</a:t>
                      </a:r>
                    </a:p>
                  </a:txBody>
                  <a:tcPr/>
                </a:tc>
                <a:tc>
                  <a:txBody>
                    <a:bodyPr/>
                    <a:lstStyle/>
                    <a:p>
                      <a:pPr algn="ctr"/>
                      <a:r>
                        <a:rPr lang="fr-FR" sz="1600" u="none" kern="1200" dirty="0" smtClean="0">
                          <a:solidFill>
                            <a:schemeClr val="dk1"/>
                          </a:solidFill>
                          <a:latin typeface="+mn-lt"/>
                          <a:ea typeface="+mn-ea"/>
                          <a:cs typeface="+mn-cs"/>
                        </a:rPr>
                        <a:t>Entrée</a:t>
                      </a:r>
                    </a:p>
                  </a:txBody>
                  <a:tcPr/>
                </a:tc>
                <a:tc>
                  <a:txBody>
                    <a:bodyPr/>
                    <a:lstStyle/>
                    <a:p>
                      <a:pPr algn="ctr"/>
                      <a:r>
                        <a:rPr lang="fr-FR" sz="1600" u="none" kern="1200" dirty="0" smtClean="0">
                          <a:solidFill>
                            <a:schemeClr val="dk1"/>
                          </a:solidFill>
                          <a:latin typeface="+mn-lt"/>
                          <a:ea typeface="+mn-ea"/>
                          <a:cs typeface="+mn-cs"/>
                        </a:rPr>
                        <a:t>Chaque broche peut accepter un courant de 25 mA au maximum, mais tout le port ne peut pas accepter un courant total supérieur à 150 mA.</a:t>
                      </a:r>
                    </a:p>
                  </a:txBody>
                  <a:tcPr/>
                </a:tc>
              </a:tr>
              <a:tr h="793172">
                <a:tc>
                  <a:txBody>
                    <a:bodyPr/>
                    <a:lstStyle/>
                    <a:p>
                      <a:pPr algn="ctr"/>
                      <a:r>
                        <a:rPr lang="fr-FR" sz="1600" u="none" kern="1200" dirty="0" smtClean="0">
                          <a:solidFill>
                            <a:schemeClr val="dk1"/>
                          </a:solidFill>
                          <a:latin typeface="+mn-lt"/>
                          <a:ea typeface="+mn-ea"/>
                          <a:cs typeface="+mn-cs"/>
                        </a:rPr>
                        <a:t>RB7,.., RB0</a:t>
                      </a:r>
                    </a:p>
                  </a:txBody>
                  <a:tcPr/>
                </a:tc>
                <a:tc>
                  <a:txBody>
                    <a:bodyPr/>
                    <a:lstStyle/>
                    <a:p>
                      <a:pPr algn="ctr"/>
                      <a:r>
                        <a:rPr lang="fr-FR" sz="1600" u="none" kern="1200" dirty="0" smtClean="0">
                          <a:solidFill>
                            <a:schemeClr val="dk1"/>
                          </a:solidFill>
                          <a:latin typeface="+mn-lt"/>
                          <a:ea typeface="+mn-ea"/>
                          <a:cs typeface="+mn-cs"/>
                        </a:rPr>
                        <a:t>Sortie</a:t>
                      </a:r>
                    </a:p>
                  </a:txBody>
                  <a:tcPr/>
                </a:tc>
                <a:tc>
                  <a:txBody>
                    <a:bodyPr/>
                    <a:lstStyle/>
                    <a:p>
                      <a:pPr algn="ctr"/>
                      <a:r>
                        <a:rPr lang="fr-FR" sz="1600" u="none" kern="1200" dirty="0" smtClean="0">
                          <a:solidFill>
                            <a:schemeClr val="dk1"/>
                          </a:solidFill>
                          <a:latin typeface="+mn-lt"/>
                          <a:ea typeface="+mn-ea"/>
                          <a:cs typeface="+mn-cs"/>
                        </a:rPr>
                        <a:t>Chaque broche peut fournir un courant de 20 mA au maximum, mais tout le port A ne peut pas débiter un courant total supérieur à 100 mA.</a:t>
                      </a:r>
                    </a:p>
                  </a:txBody>
                  <a:tcPr/>
                </a:tc>
              </a:tr>
            </a:tbl>
          </a:graphicData>
        </a:graphic>
      </p:graphicFrame>
      <p:sp>
        <p:nvSpPr>
          <p:cNvPr id="11" name="Rectangle 10"/>
          <p:cNvSpPr/>
          <p:nvPr/>
        </p:nvSpPr>
        <p:spPr>
          <a:xfrm>
            <a:off x="357158" y="2000240"/>
            <a:ext cx="4857784" cy="646331"/>
          </a:xfrm>
          <a:prstGeom prst="rect">
            <a:avLst/>
          </a:prstGeom>
        </p:spPr>
        <p:txBody>
          <a:bodyPr wrap="square">
            <a:spAutoFit/>
          </a:bodyPr>
          <a:lstStyle/>
          <a:p>
            <a:pPr algn="just"/>
            <a:r>
              <a:rPr lang="fr-FR" dirty="0"/>
              <a:t>Le port B désigné par </a:t>
            </a:r>
            <a:r>
              <a:rPr lang="fr-FR" u="sng" dirty="0"/>
              <a:t>PORTB</a:t>
            </a:r>
            <a:r>
              <a:rPr lang="fr-FR" dirty="0"/>
              <a:t> est un port bidirectionnel de 8 bits (</a:t>
            </a:r>
            <a:r>
              <a:rPr lang="fr-FR" u="sng" dirty="0"/>
              <a:t>RB0</a:t>
            </a:r>
            <a:r>
              <a:rPr lang="fr-FR" dirty="0"/>
              <a:t> à </a:t>
            </a:r>
            <a:r>
              <a:rPr lang="fr-FR" u="sng" dirty="0"/>
              <a:t>RB7</a:t>
            </a:r>
            <a:r>
              <a:rPr lang="fr-FR" dirty="0"/>
              <a:t>).</a:t>
            </a:r>
          </a:p>
        </p:txBody>
      </p:sp>
      <p:sp>
        <p:nvSpPr>
          <p:cNvPr id="15" name="Titre 1"/>
          <p:cNvSpPr>
            <a:spLocks noGrp="1"/>
          </p:cNvSpPr>
          <p:nvPr>
            <p:ph type="title"/>
          </p:nvPr>
        </p:nvSpPr>
        <p:spPr>
          <a:xfrm>
            <a:off x="457200" y="714364"/>
            <a:ext cx="8229600" cy="1143000"/>
          </a:xfrm>
        </p:spPr>
        <p:txBody>
          <a:bodyPr>
            <a:normAutofit/>
          </a:bodyPr>
          <a:lstStyle/>
          <a:p>
            <a:r>
              <a:rPr lang="fr-FR" sz="3000" b="1" dirty="0" smtClean="0">
                <a:solidFill>
                  <a:schemeClr val="accent1"/>
                </a:solidFill>
              </a:rPr>
              <a:t>Manipulation des entrées / sorties d’un microcontrôleur PIC16F84A</a:t>
            </a:r>
            <a:endParaRPr lang="fr-FR" sz="3000" dirty="0"/>
          </a:p>
        </p:txBody>
      </p:sp>
      <p:sp>
        <p:nvSpPr>
          <p:cNvPr id="16" name="Titre 1"/>
          <p:cNvSpPr txBox="1">
            <a:spLocks/>
          </p:cNvSpPr>
          <p:nvPr/>
        </p:nvSpPr>
        <p:spPr>
          <a:xfrm>
            <a:off x="609600" y="-71454"/>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smtClean="0">
                <a:ln>
                  <a:noFill/>
                </a:ln>
                <a:solidFill>
                  <a:srgbClr val="FF0000"/>
                </a:solidFill>
                <a:effectLst/>
                <a:uLnTx/>
                <a:uFillTx/>
                <a:latin typeface="+mj-lt"/>
                <a:ea typeface="+mj-ea"/>
                <a:cs typeface="+mj-cs"/>
              </a:rPr>
              <a:t>TP N°2: Manipulation des entrées / sorties d’un microcontrôleur PIC16F84A (Afficheur 7-segments)</a:t>
            </a:r>
            <a:endParaRPr kumimoji="0" lang="fr-FR" sz="2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7" name="Espace réservé du numéro de diapositive 16"/>
          <p:cNvSpPr>
            <a:spLocks noGrp="1"/>
          </p:cNvSpPr>
          <p:nvPr>
            <p:ph type="sldNum" sz="quarter" idx="12"/>
          </p:nvPr>
        </p:nvSpPr>
        <p:spPr/>
        <p:txBody>
          <a:bodyPr/>
          <a:lstStyle/>
          <a:p>
            <a:fld id="{F871B7CB-4858-40FD-9488-775A4161D83B}" type="slidenum">
              <a:rPr lang="fr-FR" smtClean="0"/>
              <a:pPr/>
              <a:t>7</a:t>
            </a:fld>
            <a:endParaRPr lang="fr-FR"/>
          </a:p>
        </p:txBody>
      </p:sp>
      <p:sp>
        <p:nvSpPr>
          <p:cNvPr id="18" name="Espace réservé du pied de page 17"/>
          <p:cNvSpPr>
            <a:spLocks noGrp="1"/>
          </p:cNvSpPr>
          <p:nvPr>
            <p:ph type="ftr" sz="quarter" idx="11"/>
          </p:nvPr>
        </p:nvSpPr>
        <p:spPr>
          <a:xfrm>
            <a:off x="3124200" y="6356350"/>
            <a:ext cx="3233750" cy="501650"/>
          </a:xfrm>
        </p:spPr>
        <p:txBody>
          <a:bodyPr/>
          <a:lstStyle/>
          <a:p>
            <a:r>
              <a:rPr lang="fr-FR" sz="1400" b="1" dirty="0" smtClean="0">
                <a:solidFill>
                  <a:schemeClr val="bg1">
                    <a:lumMod val="65000"/>
                  </a:schemeClr>
                </a:solidFill>
              </a:rPr>
              <a:t>Mr. Megnafi Hicham     ESSA-Tlemcen</a:t>
            </a:r>
            <a:endParaRPr lang="fr-FR" sz="1400" b="1" dirty="0">
              <a:solidFill>
                <a:schemeClr val="bg1">
                  <a:lumMod val="65000"/>
                </a:schemeClr>
              </a:solidFill>
            </a:endParaRPr>
          </a:p>
        </p:txBody>
      </p:sp>
      <p:sp>
        <p:nvSpPr>
          <p:cNvPr id="19" name="Espace réservé de la date 18"/>
          <p:cNvSpPr>
            <a:spLocks noGrp="1"/>
          </p:cNvSpPr>
          <p:nvPr>
            <p:ph type="dt" sz="half" idx="10"/>
          </p:nvPr>
        </p:nvSpPr>
        <p:spPr/>
        <p:txBody>
          <a:bodyPr/>
          <a:lstStyle/>
          <a:p>
            <a:fld id="{A9D409B2-A66E-4DB9-9C40-B00689E89C14}" type="datetime1">
              <a:rPr lang="fr-FR" smtClean="0"/>
              <a:pPr/>
              <a:t>03/06/2026</a:t>
            </a:fld>
            <a:endParaRPr lang="fr-F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457200" y="714364"/>
            <a:ext cx="8229600" cy="1143000"/>
          </a:xfrm>
        </p:spPr>
        <p:txBody>
          <a:bodyPr>
            <a:normAutofit/>
          </a:bodyPr>
          <a:lstStyle/>
          <a:p>
            <a:r>
              <a:rPr lang="fr-FR" sz="3000" b="1" dirty="0" smtClean="0">
                <a:solidFill>
                  <a:schemeClr val="accent1"/>
                </a:solidFill>
              </a:rPr>
              <a:t>Afficheur </a:t>
            </a:r>
            <a:r>
              <a:rPr lang="fr-FR" sz="3000" b="1" dirty="0">
                <a:solidFill>
                  <a:schemeClr val="accent1"/>
                </a:solidFill>
              </a:rPr>
              <a:t>7-segments</a:t>
            </a:r>
          </a:p>
        </p:txBody>
      </p:sp>
      <p:sp>
        <p:nvSpPr>
          <p:cNvPr id="8" name="Titre 1"/>
          <p:cNvSpPr txBox="1">
            <a:spLocks/>
          </p:cNvSpPr>
          <p:nvPr/>
        </p:nvSpPr>
        <p:spPr>
          <a:xfrm>
            <a:off x="609600" y="-71454"/>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smtClean="0">
                <a:ln>
                  <a:noFill/>
                </a:ln>
                <a:solidFill>
                  <a:srgbClr val="FF0000"/>
                </a:solidFill>
                <a:effectLst/>
                <a:uLnTx/>
                <a:uFillTx/>
                <a:latin typeface="+mj-lt"/>
                <a:ea typeface="+mj-ea"/>
                <a:cs typeface="+mj-cs"/>
              </a:rPr>
              <a:t>TP N°2: Manipulation des entrées / sorties d’un microcontrôleur PIC16F84A (Afficheur 7-segments)</a:t>
            </a:r>
            <a:endParaRPr kumimoji="0" lang="fr-FR" sz="26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4337" name="Picture 1" descr="C:\Users\hicham\Desktop\P02\aficheur 7 segment.png"/>
          <p:cNvPicPr>
            <a:picLocks noChangeAspect="1" noChangeArrowheads="1"/>
          </p:cNvPicPr>
          <p:nvPr/>
        </p:nvPicPr>
        <p:blipFill>
          <a:blip r:embed="rId3"/>
          <a:srcRect/>
          <a:stretch>
            <a:fillRect/>
          </a:stretch>
        </p:blipFill>
        <p:spPr bwMode="auto">
          <a:xfrm>
            <a:off x="6090684" y="1785926"/>
            <a:ext cx="2714644" cy="2383739"/>
          </a:xfrm>
          <a:prstGeom prst="rect">
            <a:avLst/>
          </a:prstGeom>
          <a:noFill/>
        </p:spPr>
      </p:pic>
      <p:pic>
        <p:nvPicPr>
          <p:cNvPr id="14338" name="Picture 2" descr="C:\Users\hicham\Desktop\P02\afficheur 7segment exemple.png"/>
          <p:cNvPicPr>
            <a:picLocks noChangeAspect="1" noChangeArrowheads="1"/>
          </p:cNvPicPr>
          <p:nvPr/>
        </p:nvPicPr>
        <p:blipFill>
          <a:blip r:embed="rId4"/>
          <a:srcRect/>
          <a:stretch>
            <a:fillRect/>
          </a:stretch>
        </p:blipFill>
        <p:spPr bwMode="auto">
          <a:xfrm>
            <a:off x="6125985" y="4387102"/>
            <a:ext cx="2584531" cy="2381253"/>
          </a:xfrm>
          <a:prstGeom prst="rect">
            <a:avLst/>
          </a:prstGeom>
          <a:noFill/>
        </p:spPr>
      </p:pic>
      <p:sp>
        <p:nvSpPr>
          <p:cNvPr id="11" name="ZoneTexte 10"/>
          <p:cNvSpPr txBox="1"/>
          <p:nvPr/>
        </p:nvSpPr>
        <p:spPr>
          <a:xfrm>
            <a:off x="571472" y="1765217"/>
            <a:ext cx="5214974" cy="2031325"/>
          </a:xfrm>
          <a:prstGeom prst="rect">
            <a:avLst/>
          </a:prstGeom>
          <a:noFill/>
        </p:spPr>
        <p:txBody>
          <a:bodyPr wrap="square" rtlCol="0">
            <a:spAutoFit/>
          </a:bodyPr>
          <a:lstStyle/>
          <a:p>
            <a:pPr algn="just"/>
            <a:r>
              <a:rPr lang="fr-FR" dirty="0"/>
              <a:t>Les afficheurs 7 segments sont un type d'afficheur très présent sur les calculatrices et les montres à affichage numérique : les caractères (des chiffres, bien que quelques lettres soient utilisées pour l'affichage hexadécimal) s'écrivent en allumant ou en éteignant des segments, au nombre de sept. Chaque segment est désigné par une lettre a, b, c, d, e, f, g. </a:t>
            </a:r>
          </a:p>
        </p:txBody>
      </p:sp>
      <p:pic>
        <p:nvPicPr>
          <p:cNvPr id="14339" name="Picture 3"/>
          <p:cNvPicPr>
            <a:picLocks noChangeAspect="1" noChangeArrowheads="1"/>
          </p:cNvPicPr>
          <p:nvPr/>
        </p:nvPicPr>
        <p:blipFill>
          <a:blip r:embed="rId5"/>
          <a:srcRect/>
          <a:stretch>
            <a:fillRect/>
          </a:stretch>
        </p:blipFill>
        <p:spPr bwMode="auto">
          <a:xfrm>
            <a:off x="1018585" y="4000504"/>
            <a:ext cx="4167217" cy="2500330"/>
          </a:xfrm>
          <a:prstGeom prst="rect">
            <a:avLst/>
          </a:prstGeom>
          <a:noFill/>
          <a:ln w="9525">
            <a:noFill/>
            <a:miter lim="800000"/>
            <a:headEnd/>
            <a:tailEnd/>
          </a:ln>
          <a:effectLst/>
        </p:spPr>
      </p:pic>
      <p:sp>
        <p:nvSpPr>
          <p:cNvPr id="13" name="Espace réservé du numéro de diapositive 12"/>
          <p:cNvSpPr>
            <a:spLocks noGrp="1"/>
          </p:cNvSpPr>
          <p:nvPr>
            <p:ph type="sldNum" sz="quarter" idx="12"/>
          </p:nvPr>
        </p:nvSpPr>
        <p:spPr/>
        <p:txBody>
          <a:bodyPr/>
          <a:lstStyle/>
          <a:p>
            <a:fld id="{F871B7CB-4858-40FD-9488-775A4161D83B}" type="slidenum">
              <a:rPr lang="fr-FR" smtClean="0"/>
              <a:pPr/>
              <a:t>8</a:t>
            </a:fld>
            <a:endParaRPr lang="fr-FR"/>
          </a:p>
        </p:txBody>
      </p:sp>
      <p:sp>
        <p:nvSpPr>
          <p:cNvPr id="14" name="Espace réservé du pied de page 13"/>
          <p:cNvSpPr>
            <a:spLocks noGrp="1"/>
          </p:cNvSpPr>
          <p:nvPr>
            <p:ph type="ftr" sz="quarter" idx="11"/>
          </p:nvPr>
        </p:nvSpPr>
        <p:spPr/>
        <p:txBody>
          <a:bodyPr/>
          <a:lstStyle/>
          <a:p>
            <a:r>
              <a:rPr lang="fr-FR" smtClean="0"/>
              <a:t>Mr. Megnafi Hicham     ESSA-Tlemcen</a:t>
            </a:r>
            <a:endParaRPr lang="fr-FR"/>
          </a:p>
        </p:txBody>
      </p:sp>
      <p:sp>
        <p:nvSpPr>
          <p:cNvPr id="15" name="Espace réservé de la date 14"/>
          <p:cNvSpPr>
            <a:spLocks noGrp="1"/>
          </p:cNvSpPr>
          <p:nvPr>
            <p:ph type="dt" sz="half" idx="10"/>
          </p:nvPr>
        </p:nvSpPr>
        <p:spPr/>
        <p:txBody>
          <a:bodyPr/>
          <a:lstStyle/>
          <a:p>
            <a:fld id="{89C980E2-162E-4A71-8E4E-7DBBA2E881B8}" type="datetime1">
              <a:rPr lang="fr-FR" smtClean="0"/>
              <a:pPr/>
              <a:t>03/06/2026</a:t>
            </a:fld>
            <a:endParaRPr lang="fr-F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600" b="1" dirty="0" smtClean="0">
                <a:solidFill>
                  <a:srgbClr val="FF0000"/>
                </a:solidFill>
              </a:rPr>
              <a:t>TP N°2: Manipulation des entrées / sorties d’un microcontrôleur PIC16F84A (Afficheur 7-segments)</a:t>
            </a:r>
            <a:endParaRPr lang="fr-FR" sz="2600" dirty="0"/>
          </a:p>
        </p:txBody>
      </p:sp>
      <p:pic>
        <p:nvPicPr>
          <p:cNvPr id="13313" name="Picture 1" descr="D:\Rechercher\EPST &amp; universite\ESSAT 2018-2019\TP 3eme année system a micro processeur\Ploycopie systeme a micro controleur\polycopie 3eme annee\polycopie\figures\figureII3.png"/>
          <p:cNvPicPr>
            <a:picLocks noChangeAspect="1" noChangeArrowheads="1"/>
          </p:cNvPicPr>
          <p:nvPr/>
        </p:nvPicPr>
        <p:blipFill>
          <a:blip r:embed="rId2"/>
          <a:srcRect t="22139"/>
          <a:stretch>
            <a:fillRect/>
          </a:stretch>
        </p:blipFill>
        <p:spPr bwMode="auto">
          <a:xfrm>
            <a:off x="714348" y="3286124"/>
            <a:ext cx="7929618" cy="3143272"/>
          </a:xfrm>
          <a:prstGeom prst="rect">
            <a:avLst/>
          </a:prstGeom>
          <a:noFill/>
        </p:spPr>
      </p:pic>
      <p:sp>
        <p:nvSpPr>
          <p:cNvPr id="4" name="ZoneTexte 3"/>
          <p:cNvSpPr txBox="1"/>
          <p:nvPr/>
        </p:nvSpPr>
        <p:spPr>
          <a:xfrm>
            <a:off x="428596" y="1696281"/>
            <a:ext cx="7786742" cy="369332"/>
          </a:xfrm>
          <a:prstGeom prst="rect">
            <a:avLst/>
          </a:prstGeom>
          <a:noFill/>
        </p:spPr>
        <p:txBody>
          <a:bodyPr wrap="square" rtlCol="0">
            <a:spAutoFit/>
          </a:bodyPr>
          <a:lstStyle/>
          <a:p>
            <a:r>
              <a:rPr lang="fr-FR" b="1" dirty="0"/>
              <a:t>Application </a:t>
            </a:r>
            <a:r>
              <a:rPr lang="fr-FR" b="1" dirty="0" smtClean="0"/>
              <a:t>N°1 </a:t>
            </a:r>
            <a:r>
              <a:rPr lang="fr-FR" b="1" dirty="0"/>
              <a:t>: Afficheur 7-segments simple </a:t>
            </a:r>
            <a:endParaRPr lang="fr-FR" dirty="0"/>
          </a:p>
        </p:txBody>
      </p:sp>
      <p:pic>
        <p:nvPicPr>
          <p:cNvPr id="13314" name="Picture 2"/>
          <p:cNvPicPr>
            <a:picLocks noChangeAspect="1" noChangeArrowheads="1"/>
          </p:cNvPicPr>
          <p:nvPr/>
        </p:nvPicPr>
        <p:blipFill>
          <a:blip r:embed="rId3"/>
          <a:srcRect/>
          <a:stretch>
            <a:fillRect/>
          </a:stretch>
        </p:blipFill>
        <p:spPr bwMode="auto">
          <a:xfrm>
            <a:off x="6953271" y="1785926"/>
            <a:ext cx="1976447" cy="1520344"/>
          </a:xfrm>
          <a:prstGeom prst="rect">
            <a:avLst/>
          </a:prstGeom>
          <a:noFill/>
          <a:ln w="9525">
            <a:noFill/>
            <a:miter lim="800000"/>
            <a:headEnd/>
            <a:tailEnd/>
          </a:ln>
          <a:effectLst/>
        </p:spPr>
      </p:pic>
      <p:sp>
        <p:nvSpPr>
          <p:cNvPr id="6" name="ZoneTexte 5"/>
          <p:cNvSpPr txBox="1"/>
          <p:nvPr/>
        </p:nvSpPr>
        <p:spPr>
          <a:xfrm>
            <a:off x="571472" y="2232205"/>
            <a:ext cx="6340609" cy="1200329"/>
          </a:xfrm>
          <a:prstGeom prst="rect">
            <a:avLst/>
          </a:prstGeom>
          <a:noFill/>
        </p:spPr>
        <p:txBody>
          <a:bodyPr wrap="square" rtlCol="0">
            <a:spAutoFit/>
          </a:bodyPr>
          <a:lstStyle/>
          <a:p>
            <a:r>
              <a:rPr lang="fr-FR" dirty="0"/>
              <a:t>Le but de cette première application est de faire un compteur de 0 a </a:t>
            </a:r>
            <a:r>
              <a:rPr lang="fr-FR" dirty="0" smtClean="0"/>
              <a:t>9 à </a:t>
            </a:r>
            <a:r>
              <a:rPr lang="fr-FR" dirty="0"/>
              <a:t>l’aide d’un afficheur 7-segments simple (7 entrées) qui seront connectées aux broches RB0..RB6 du port B du PIC16F84A. </a:t>
            </a:r>
            <a:r>
              <a:rPr lang="fr-FR" dirty="0" smtClean="0"/>
              <a:t/>
            </a:r>
            <a:br>
              <a:rPr lang="fr-FR" dirty="0" smtClean="0"/>
            </a:br>
            <a:endParaRPr lang="fr-FR" dirty="0"/>
          </a:p>
        </p:txBody>
      </p:sp>
      <p:sp>
        <p:nvSpPr>
          <p:cNvPr id="7" name="Espace réservé du numéro de diapositive 6"/>
          <p:cNvSpPr>
            <a:spLocks noGrp="1"/>
          </p:cNvSpPr>
          <p:nvPr>
            <p:ph type="sldNum" sz="quarter" idx="12"/>
          </p:nvPr>
        </p:nvSpPr>
        <p:spPr/>
        <p:txBody>
          <a:bodyPr/>
          <a:lstStyle/>
          <a:p>
            <a:fld id="{F871B7CB-4858-40FD-9488-775A4161D83B}" type="slidenum">
              <a:rPr lang="fr-FR" smtClean="0"/>
              <a:pPr/>
              <a:t>9</a:t>
            </a:fld>
            <a:endParaRPr lang="fr-FR"/>
          </a:p>
        </p:txBody>
      </p:sp>
      <p:sp>
        <p:nvSpPr>
          <p:cNvPr id="8" name="Espace réservé du pied de page 7"/>
          <p:cNvSpPr>
            <a:spLocks noGrp="1"/>
          </p:cNvSpPr>
          <p:nvPr>
            <p:ph type="ftr" sz="quarter" idx="11"/>
          </p:nvPr>
        </p:nvSpPr>
        <p:spPr/>
        <p:txBody>
          <a:bodyPr/>
          <a:lstStyle/>
          <a:p>
            <a:r>
              <a:rPr lang="fr-FR" smtClean="0"/>
              <a:t>Mr. Megnafi Hicham     ESSA-Tlemcen</a:t>
            </a:r>
            <a:endParaRPr lang="fr-FR"/>
          </a:p>
        </p:txBody>
      </p:sp>
      <p:sp>
        <p:nvSpPr>
          <p:cNvPr id="9" name="Espace réservé de la date 8"/>
          <p:cNvSpPr>
            <a:spLocks noGrp="1"/>
          </p:cNvSpPr>
          <p:nvPr>
            <p:ph type="dt" sz="half" idx="10"/>
          </p:nvPr>
        </p:nvSpPr>
        <p:spPr/>
        <p:txBody>
          <a:bodyPr/>
          <a:lstStyle/>
          <a:p>
            <a:fld id="{92E08991-BA22-4B52-ABA4-B2A06257DE91}" type="datetime1">
              <a:rPr lang="fr-FR" smtClean="0"/>
              <a:pPr/>
              <a:t>03/06/2026</a:t>
            </a:fld>
            <a:endParaRPr lang="fr-FR"/>
          </a:p>
        </p:txBody>
      </p:sp>
    </p:spTree>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4|4.9|4.9|6.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1598</TotalTime>
  <Words>1837</Words>
  <Application>Microsoft Office PowerPoint</Application>
  <PresentationFormat>Affichage à l'écran (4:3)</PresentationFormat>
  <Paragraphs>313</Paragraphs>
  <Slides>22</Slides>
  <Notes>10</Notes>
  <HiddenSlides>0</HiddenSlides>
  <MMClips>2</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Travaux pratiques des systèmes à Microcontrôleurs </vt:lpstr>
      <vt:lpstr>Travaux pratiques</vt:lpstr>
      <vt:lpstr>Diapositive 3</vt:lpstr>
      <vt:lpstr>Microcontrôleur PIC16F84A</vt:lpstr>
      <vt:lpstr>Manipulation des entrées / sorties d’un microcontrôleur PIC16F84A</vt:lpstr>
      <vt:lpstr>Manipulation des entrées / sorties d’un microcontrôleur PIC16F84A</vt:lpstr>
      <vt:lpstr>Manipulation des entrées / sorties d’un microcontrôleur PIC16F84A</vt:lpstr>
      <vt:lpstr>Afficheur 7-segments</vt:lpstr>
      <vt:lpstr>TP N°2: Manipulation des entrées / sorties d’un microcontrôleur PIC16F84A (Afficheur 7-segments)</vt:lpstr>
      <vt:lpstr>TP N°2: Manipulation des entrées / sorties d’un microcontrôleur PIC16F84A (Afficheur 7-segments)</vt:lpstr>
      <vt:lpstr>TP N°2: Manipulation des entrées / sorties d’un microcontrôleur PIC16F84A (Afficheur 7-segments)</vt:lpstr>
      <vt:lpstr>TP N°2: Manipulation des entrées / sorties d’un microcontrôleur PIC16F84A (Afficheur 7-segments)</vt:lpstr>
      <vt:lpstr>TP N°2: Manipulation des entrées / sorties d’un microcontrôleur PIC16F84A (Afficheur 7-segments)</vt:lpstr>
      <vt:lpstr>TP N°2: Manipulation des entrées / sorties d’un microcontrôleur PIC16F84A (Afficheur 7-segments)</vt:lpstr>
      <vt:lpstr>TP N°2: Manipulation des entrées / sorties d’un microcontrôleur PIC16F84A (Afficheur 7-segments)</vt:lpstr>
      <vt:lpstr>TP N°2: Manipulation des entrées / sorties d’un microcontrôleur PIC16F84A (Afficheur 7-segments)</vt:lpstr>
      <vt:lpstr>TP N°2: Manipulation des entrées / sorties d’un microcontrôleur PIC16F84A (Afficheur 7-segments)</vt:lpstr>
      <vt:lpstr>TP N°2: Manipulation des entrées / sorties d’un microcontrôleur PIC16F84A (Afficheur 7-segments)</vt:lpstr>
      <vt:lpstr>TP N°2: Manipulation des entrées / sorties d’un microcontrôleur PIC16F84A (Afficheur 7-segments)</vt:lpstr>
      <vt:lpstr>TP N°2: Manipulation des entrées / sorties d’un microcontrôleur PIC16F84A (Afficheur 7-segments)</vt:lpstr>
      <vt:lpstr>TP N°2: Manipulation des entrées / sorties d’un microcontrôleur PIC16F84A (Afficheur 7-segments)</vt:lpstr>
      <vt:lpstr>Diapositive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hicham</dc:creator>
  <cp:lastModifiedBy>Hicham</cp:lastModifiedBy>
  <cp:revision>124</cp:revision>
  <dcterms:created xsi:type="dcterms:W3CDTF">2020-04-17T21:27:52Z</dcterms:created>
  <dcterms:modified xsi:type="dcterms:W3CDTF">2026-06-03T17:20:03Z</dcterms:modified>
</cp:coreProperties>
</file>