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51"/>
  </p:notesMasterIdLst>
  <p:sldIdLst>
    <p:sldId id="289" r:id="rId2"/>
    <p:sldId id="278" r:id="rId3"/>
    <p:sldId id="290" r:id="rId4"/>
    <p:sldId id="264" r:id="rId5"/>
    <p:sldId id="257" r:id="rId6"/>
    <p:sldId id="279" r:id="rId7"/>
    <p:sldId id="258" r:id="rId8"/>
    <p:sldId id="259" r:id="rId9"/>
    <p:sldId id="262" r:id="rId10"/>
    <p:sldId id="263" r:id="rId11"/>
    <p:sldId id="260" r:id="rId12"/>
    <p:sldId id="301" r:id="rId13"/>
    <p:sldId id="281" r:id="rId14"/>
    <p:sldId id="265" r:id="rId15"/>
    <p:sldId id="303" r:id="rId16"/>
    <p:sldId id="266" r:id="rId17"/>
    <p:sldId id="267" r:id="rId18"/>
    <p:sldId id="294" r:id="rId19"/>
    <p:sldId id="285" r:id="rId20"/>
    <p:sldId id="302" r:id="rId21"/>
    <p:sldId id="300" r:id="rId22"/>
    <p:sldId id="298" r:id="rId23"/>
    <p:sldId id="299" r:id="rId24"/>
    <p:sldId id="293" r:id="rId25"/>
    <p:sldId id="277" r:id="rId26"/>
    <p:sldId id="295" r:id="rId27"/>
    <p:sldId id="296" r:id="rId28"/>
    <p:sldId id="297" r:id="rId29"/>
    <p:sldId id="304" r:id="rId30"/>
    <p:sldId id="305" r:id="rId31"/>
    <p:sldId id="268" r:id="rId32"/>
    <p:sldId id="308" r:id="rId33"/>
    <p:sldId id="309" r:id="rId34"/>
    <p:sldId id="310" r:id="rId35"/>
    <p:sldId id="311" r:id="rId36"/>
    <p:sldId id="312" r:id="rId37"/>
    <p:sldId id="269" r:id="rId38"/>
    <p:sldId id="270" r:id="rId39"/>
    <p:sldId id="313" r:id="rId40"/>
    <p:sldId id="318" r:id="rId41"/>
    <p:sldId id="317" r:id="rId42"/>
    <p:sldId id="272" r:id="rId43"/>
    <p:sldId id="273" r:id="rId44"/>
    <p:sldId id="314" r:id="rId45"/>
    <p:sldId id="319" r:id="rId46"/>
    <p:sldId id="316" r:id="rId47"/>
    <p:sldId id="320" r:id="rId48"/>
    <p:sldId id="322" r:id="rId49"/>
    <p:sldId id="321" r:id="rId5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339" autoAdjust="0"/>
    <p:restoredTop sz="94660"/>
  </p:normalViewPr>
  <p:slideViewPr>
    <p:cSldViewPr>
      <p:cViewPr>
        <p:scale>
          <a:sx n="70" d="100"/>
          <a:sy n="70" d="100"/>
        </p:scale>
        <p:origin x="-16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E8466-8075-4EAD-96FD-B2B5312EC6C6}" type="datetimeFigureOut">
              <a:rPr lang="fr-FR" smtClean="0"/>
              <a:pPr/>
              <a:t>20/10/2021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D40BC-A48A-4C68-863D-899950387B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Breadboard get their</a:t>
            </a:r>
            <a:r>
              <a:rPr lang="en-GB" baseline="0" dirty="0" smtClean="0"/>
              <a:t> name from old circuits that where made by putting copper nails into bread cutting boards and wire was wrapped around them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81A3B-1A17-4109-93F1-93D6BB371928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60905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Explain then show programming</a:t>
            </a:r>
          </a:p>
          <a:p>
            <a:endParaRPr lang="en-GB" dirty="0" smtClean="0"/>
          </a:p>
          <a:p>
            <a:r>
              <a:rPr lang="en-GB" dirty="0" smtClean="0"/>
              <a:t>Dissect</a:t>
            </a:r>
            <a:r>
              <a:rPr lang="en-GB" baseline="0" dirty="0" smtClean="0"/>
              <a:t> the code line by line:</a:t>
            </a:r>
          </a:p>
          <a:p>
            <a:endParaRPr lang="en-GB" baseline="0" dirty="0" smtClean="0"/>
          </a:p>
          <a:p>
            <a:r>
              <a:rPr lang="en-GB" baseline="0" dirty="0" smtClean="0"/>
              <a:t>Void = return type of the function. Tell them we will go into functions more later</a:t>
            </a:r>
          </a:p>
          <a:p>
            <a:r>
              <a:rPr lang="en-GB" baseline="0" dirty="0" smtClean="0"/>
              <a:t>Setup = </a:t>
            </a:r>
            <a:r>
              <a:rPr lang="en-GB" baseline="0" dirty="0" err="1" smtClean="0"/>
              <a:t>fuction</a:t>
            </a:r>
            <a:r>
              <a:rPr lang="en-GB" baseline="0" dirty="0" smtClean="0"/>
              <a:t> name</a:t>
            </a:r>
          </a:p>
          <a:p>
            <a:r>
              <a:rPr lang="en-GB" baseline="0" dirty="0" err="1" smtClean="0"/>
              <a:t>Int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onBoardLED</a:t>
            </a:r>
            <a:r>
              <a:rPr lang="en-GB" baseline="0" dirty="0" smtClean="0"/>
              <a:t> = 3 = A whole number variable called </a:t>
            </a:r>
            <a:r>
              <a:rPr lang="en-GB" baseline="0" dirty="0" err="1" smtClean="0"/>
              <a:t>onBoardLED</a:t>
            </a:r>
            <a:r>
              <a:rPr lang="en-GB" baseline="0" dirty="0" smtClean="0"/>
              <a:t> and we assign the value 13. This is like a name for a number much like algebra</a:t>
            </a:r>
          </a:p>
          <a:p>
            <a:r>
              <a:rPr lang="en-GB" baseline="0" dirty="0" smtClean="0"/>
              <a:t>; &lt; must go on the end of every line that isn’t a function definition </a:t>
            </a:r>
          </a:p>
          <a:p>
            <a:r>
              <a:rPr lang="en-GB" baseline="0" dirty="0" err="1" smtClean="0"/>
              <a:t>pinMode</a:t>
            </a:r>
            <a:r>
              <a:rPr lang="en-GB" baseline="0" dirty="0" smtClean="0"/>
              <a:t> = </a:t>
            </a:r>
          </a:p>
          <a:p>
            <a:r>
              <a:rPr lang="en-GB" baseline="0" dirty="0" err="1" smtClean="0"/>
              <a:t>digitalWrite</a:t>
            </a:r>
            <a:r>
              <a:rPr lang="en-GB" baseline="0" dirty="0" smtClean="0"/>
              <a:t> = </a:t>
            </a:r>
          </a:p>
          <a:p>
            <a:r>
              <a:rPr lang="en-GB" baseline="0" dirty="0" smtClean="0"/>
              <a:t>Comment = </a:t>
            </a:r>
          </a:p>
          <a:p>
            <a:r>
              <a:rPr lang="en-GB" dirty="0" smtClean="0"/>
              <a:t>Delay</a:t>
            </a:r>
            <a:r>
              <a:rPr lang="en-GB" baseline="0" dirty="0" smtClean="0"/>
              <a:t> =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81A3B-1A17-4109-93F1-93D6BB371928}" type="slidenum">
              <a:rPr lang="en-GB" smtClean="0"/>
              <a:pPr/>
              <a:t>44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64682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Explain then show programming</a:t>
            </a:r>
          </a:p>
          <a:p>
            <a:endParaRPr lang="en-GB" dirty="0" smtClean="0"/>
          </a:p>
          <a:p>
            <a:r>
              <a:rPr lang="en-GB" dirty="0" smtClean="0"/>
              <a:t>Dissect</a:t>
            </a:r>
            <a:r>
              <a:rPr lang="en-GB" baseline="0" dirty="0" smtClean="0"/>
              <a:t> the code line by line:</a:t>
            </a:r>
          </a:p>
          <a:p>
            <a:endParaRPr lang="en-GB" baseline="0" dirty="0" smtClean="0"/>
          </a:p>
          <a:p>
            <a:r>
              <a:rPr lang="en-GB" baseline="0" dirty="0" smtClean="0"/>
              <a:t>Void = return type of the function. Tell them we will go into functions more later</a:t>
            </a:r>
          </a:p>
          <a:p>
            <a:r>
              <a:rPr lang="en-GB" baseline="0" dirty="0" smtClean="0"/>
              <a:t>Setup = </a:t>
            </a:r>
            <a:r>
              <a:rPr lang="en-GB" baseline="0" dirty="0" err="1" smtClean="0"/>
              <a:t>fuction</a:t>
            </a:r>
            <a:r>
              <a:rPr lang="en-GB" baseline="0" dirty="0" smtClean="0"/>
              <a:t> name</a:t>
            </a:r>
          </a:p>
          <a:p>
            <a:r>
              <a:rPr lang="en-GB" baseline="0" dirty="0" err="1" smtClean="0"/>
              <a:t>Int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onBoardLED</a:t>
            </a:r>
            <a:r>
              <a:rPr lang="en-GB" baseline="0" dirty="0" smtClean="0"/>
              <a:t> = 3 = A whole number variable called </a:t>
            </a:r>
            <a:r>
              <a:rPr lang="en-GB" baseline="0" dirty="0" err="1" smtClean="0"/>
              <a:t>onBoardLED</a:t>
            </a:r>
            <a:r>
              <a:rPr lang="en-GB" baseline="0" dirty="0" smtClean="0"/>
              <a:t> and we assign the value 13. This is like a name for a number much like algebra</a:t>
            </a:r>
          </a:p>
          <a:p>
            <a:r>
              <a:rPr lang="en-GB" baseline="0" dirty="0" smtClean="0"/>
              <a:t>; &lt; must go on the end of every line that isn’t a function definition </a:t>
            </a:r>
          </a:p>
          <a:p>
            <a:r>
              <a:rPr lang="en-GB" baseline="0" dirty="0" err="1" smtClean="0"/>
              <a:t>pinMode</a:t>
            </a:r>
            <a:r>
              <a:rPr lang="en-GB" baseline="0" dirty="0" smtClean="0"/>
              <a:t> = </a:t>
            </a:r>
          </a:p>
          <a:p>
            <a:r>
              <a:rPr lang="en-GB" baseline="0" dirty="0" err="1" smtClean="0"/>
              <a:t>digitalWrite</a:t>
            </a:r>
            <a:r>
              <a:rPr lang="en-GB" baseline="0" dirty="0" smtClean="0"/>
              <a:t> = </a:t>
            </a:r>
          </a:p>
          <a:p>
            <a:r>
              <a:rPr lang="en-GB" baseline="0" dirty="0" smtClean="0"/>
              <a:t>Comment = </a:t>
            </a:r>
          </a:p>
          <a:p>
            <a:r>
              <a:rPr lang="en-GB" dirty="0" smtClean="0"/>
              <a:t>Delay</a:t>
            </a:r>
            <a:r>
              <a:rPr lang="en-GB" baseline="0" dirty="0" smtClean="0"/>
              <a:t> =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81A3B-1A17-4109-93F1-93D6BB371928}" type="slidenum">
              <a:rPr lang="en-GB" smtClean="0"/>
              <a:pPr/>
              <a:t>48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64682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67EC98A-D155-4C5D-BDB1-C1FDB19FB6D6}" type="datetimeFigureOut">
              <a:rPr lang="fr-FR" smtClean="0"/>
              <a:pPr/>
              <a:t>20/10/2021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8CE1F9C-C6D7-42DC-B773-7FF819FA59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7EC98A-D155-4C5D-BDB1-C1FDB19FB6D6}" type="datetimeFigureOut">
              <a:rPr lang="fr-FR" smtClean="0"/>
              <a:pPr/>
              <a:t>20/10/2021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CE1F9C-C6D7-42DC-B773-7FF819FA59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7EC98A-D155-4C5D-BDB1-C1FDB19FB6D6}" type="datetimeFigureOut">
              <a:rPr lang="fr-FR" smtClean="0"/>
              <a:pPr/>
              <a:t>20/10/2021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CE1F9C-C6D7-42DC-B773-7FF819FA59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7EC98A-D155-4C5D-BDB1-C1FDB19FB6D6}" type="datetimeFigureOut">
              <a:rPr lang="fr-FR" smtClean="0"/>
              <a:pPr/>
              <a:t>20/10/2021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CE1F9C-C6D7-42DC-B773-7FF819FA59C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7EC98A-D155-4C5D-BDB1-C1FDB19FB6D6}" type="datetimeFigureOut">
              <a:rPr lang="fr-FR" smtClean="0"/>
              <a:pPr/>
              <a:t>20/10/2021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CE1F9C-C6D7-42DC-B773-7FF819FA59C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7EC98A-D155-4C5D-BDB1-C1FDB19FB6D6}" type="datetimeFigureOut">
              <a:rPr lang="fr-FR" smtClean="0"/>
              <a:pPr/>
              <a:t>20/10/2021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CE1F9C-C6D7-42DC-B773-7FF819FA59C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7EC98A-D155-4C5D-BDB1-C1FDB19FB6D6}" type="datetimeFigureOut">
              <a:rPr lang="fr-FR" smtClean="0"/>
              <a:pPr/>
              <a:t>20/10/2021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CE1F9C-C6D7-42DC-B773-7FF819FA59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7EC98A-D155-4C5D-BDB1-C1FDB19FB6D6}" type="datetimeFigureOut">
              <a:rPr lang="fr-FR" smtClean="0"/>
              <a:pPr/>
              <a:t>20/10/2021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CE1F9C-C6D7-42DC-B773-7FF819FA59C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7EC98A-D155-4C5D-BDB1-C1FDB19FB6D6}" type="datetimeFigureOut">
              <a:rPr lang="fr-FR" smtClean="0"/>
              <a:pPr/>
              <a:t>20/10/2021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CE1F9C-C6D7-42DC-B773-7FF819FA59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67EC98A-D155-4C5D-BDB1-C1FDB19FB6D6}" type="datetimeFigureOut">
              <a:rPr lang="fr-FR" smtClean="0"/>
              <a:pPr/>
              <a:t>20/10/2021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CE1F9C-C6D7-42DC-B773-7FF819FA59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67EC98A-D155-4C5D-BDB1-C1FDB19FB6D6}" type="datetimeFigureOut">
              <a:rPr lang="fr-FR" smtClean="0"/>
              <a:pPr/>
              <a:t>20/10/2021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8CE1F9C-C6D7-42DC-B773-7FF819FA59C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67EC98A-D155-4C5D-BDB1-C1FDB19FB6D6}" type="datetimeFigureOut">
              <a:rPr lang="fr-FR" smtClean="0"/>
              <a:pPr/>
              <a:t>20/10/2021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8CE1F9C-C6D7-42DC-B773-7FF819FA59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18" Type="http://schemas.openxmlformats.org/officeDocument/2006/relationships/image" Target="../media/image37.jpeg"/><Relationship Id="rId3" Type="http://schemas.openxmlformats.org/officeDocument/2006/relationships/image" Target="../media/image22.jpeg"/><Relationship Id="rId21" Type="http://schemas.openxmlformats.org/officeDocument/2006/relationships/image" Target="../media/image40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17" Type="http://schemas.openxmlformats.org/officeDocument/2006/relationships/image" Target="../media/image36.jpeg"/><Relationship Id="rId2" Type="http://schemas.openxmlformats.org/officeDocument/2006/relationships/image" Target="../media/image21.jpeg"/><Relationship Id="rId16" Type="http://schemas.openxmlformats.org/officeDocument/2006/relationships/image" Target="../media/image35.jpeg"/><Relationship Id="rId20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19" Type="http://schemas.openxmlformats.org/officeDocument/2006/relationships/image" Target="../media/image38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arduino.cc/fr/Main/Software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8000" dirty="0" err="1" smtClean="0"/>
              <a:t>Arduino</a:t>
            </a:r>
            <a:endParaRPr lang="fr-FR" sz="8000" dirty="0"/>
          </a:p>
        </p:txBody>
      </p:sp>
      <p:pic>
        <p:nvPicPr>
          <p:cNvPr id="4" name="Content Placeholder 3" descr="ArduinoUno_R3_Fro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571612"/>
            <a:ext cx="3428992" cy="2369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 descr="C:\Users\Home\Documents\Cours\Arduino\Projects\p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4"/>
            <a:ext cx="6357982" cy="4768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3" name="Picture 3" descr="C:\Users\Home\Documents\Cours\Arduino\Projects\Hacking hotel room loc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1187450"/>
            <a:ext cx="8128000" cy="448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smtClean="0"/>
              <a:t>Les modèles d’</a:t>
            </a:r>
            <a:r>
              <a:rPr lang="fr-FR" dirty="0" err="1" smtClean="0"/>
              <a:t>Arduino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Arduino Types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Plusieurs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vrsions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Nombre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d’input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/output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Formes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Processeur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Leonardo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Due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Micro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LilyPad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Esplora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Uno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Mini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…</a:t>
            </a:r>
          </a:p>
        </p:txBody>
      </p:sp>
      <p:pic>
        <p:nvPicPr>
          <p:cNvPr id="13316" name="Picture 4" descr="Arduin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3068400"/>
            <a:ext cx="6286512" cy="33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rduinoUno_R3_Fro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6538" y="1549559"/>
            <a:ext cx="6350924" cy="438912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dirty="0" err="1" smtClean="0"/>
              <a:t>Arduino</a:t>
            </a:r>
            <a:r>
              <a:rPr lang="en-US" dirty="0" smtClean="0"/>
              <a:t> Uno </a:t>
            </a:r>
            <a:r>
              <a:rPr lang="en-US" sz="1800" b="0" dirty="0" smtClean="0"/>
              <a:t>69</a:t>
            </a:r>
            <a:r>
              <a:rPr lang="fr-FR" sz="1800" b="0" dirty="0" smtClean="0"/>
              <a:t> x 53 x 15 mm</a:t>
            </a:r>
            <a:endParaRPr lang="en-US" sz="1800" dirty="0"/>
          </a:p>
        </p:txBody>
      </p:sp>
      <p:cxnSp>
        <p:nvCxnSpPr>
          <p:cNvPr id="6" name="Straight Connector 5"/>
          <p:cNvCxnSpPr>
            <a:stCxn id="7" idx="2"/>
          </p:cNvCxnSpPr>
          <p:nvPr/>
        </p:nvCxnSpPr>
        <p:spPr>
          <a:xfrm>
            <a:off x="838200" y="2475131"/>
            <a:ext cx="1219200" cy="877669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1828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USB Connector</a:t>
            </a:r>
            <a:endParaRPr lang="en-US" dirty="0"/>
          </a:p>
        </p:txBody>
      </p:sp>
      <p:cxnSp>
        <p:nvCxnSpPr>
          <p:cNvPr id="9" name="Straight Connector 8"/>
          <p:cNvCxnSpPr>
            <a:stCxn id="19" idx="1"/>
          </p:cNvCxnSpPr>
          <p:nvPr/>
        </p:nvCxnSpPr>
        <p:spPr>
          <a:xfrm rot="10800000" flipV="1">
            <a:off x="6858016" y="5338464"/>
            <a:ext cx="1000132" cy="447989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990600" y="5857892"/>
            <a:ext cx="4152904" cy="619108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371600" y="5181600"/>
            <a:ext cx="914400" cy="45720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2400" y="4572000"/>
            <a:ext cx="156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Battery Connector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" y="6096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Power Pins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58148" y="4876800"/>
            <a:ext cx="1133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Analog</a:t>
            </a:r>
          </a:p>
          <a:p>
            <a:r>
              <a:rPr lang="en-US" dirty="0" smtClean="0"/>
              <a:t>(Input) Pins</a:t>
            </a:r>
            <a:endParaRPr lang="en-US" dirty="0"/>
          </a:p>
        </p:txBody>
      </p:sp>
      <p:cxnSp>
        <p:nvCxnSpPr>
          <p:cNvPr id="22" name="Straight Connector 21"/>
          <p:cNvCxnSpPr>
            <a:stCxn id="23" idx="1"/>
          </p:cNvCxnSpPr>
          <p:nvPr/>
        </p:nvCxnSpPr>
        <p:spPr>
          <a:xfrm rot="10800000" flipV="1">
            <a:off x="5710254" y="1033145"/>
            <a:ext cx="1219200" cy="662968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929454" y="571480"/>
            <a:ext cx="2214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Digital</a:t>
            </a:r>
          </a:p>
          <a:p>
            <a:r>
              <a:rPr lang="en-US" dirty="0" smtClean="0"/>
              <a:t>(Input/Output) Pins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Arduino</a:t>
            </a:r>
            <a:r>
              <a:rPr lang="fr-FR" dirty="0" smtClean="0"/>
              <a:t> </a:t>
            </a:r>
            <a:r>
              <a:rPr lang="fr-FR" dirty="0" err="1" smtClean="0"/>
              <a:t>Uno</a:t>
            </a:r>
            <a:r>
              <a:rPr lang="fr-FR" dirty="0" smtClean="0"/>
              <a:t> </a:t>
            </a:r>
            <a:r>
              <a:rPr lang="fr-FR" dirty="0" err="1" smtClean="0"/>
              <a:t>Spec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428596" y="1357298"/>
          <a:ext cx="8429652" cy="5000667"/>
        </p:xfrm>
        <a:graphic>
          <a:graphicData uri="http://schemas.openxmlformats.org/drawingml/2006/table">
            <a:tbl>
              <a:tblPr/>
              <a:tblGrid>
                <a:gridCol w="4214826"/>
                <a:gridCol w="4214826"/>
              </a:tblGrid>
              <a:tr h="277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4F4E4E"/>
                          </a:solidFill>
                          <a:latin typeface="Verdana"/>
                          <a:ea typeface="Calibri"/>
                          <a:cs typeface="Arial"/>
                        </a:rPr>
                        <a:t>Microcontroller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9375" marR="357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u="none" strike="noStrike" dirty="0">
                          <a:solidFill>
                            <a:srgbClr val="00979C"/>
                          </a:solidFill>
                          <a:latin typeface="Verdana"/>
                          <a:ea typeface="Calibri"/>
                          <a:cs typeface="Arial"/>
                        </a:rPr>
                        <a:t>ATmega328P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9375" marR="357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AFA"/>
                    </a:solidFill>
                  </a:tcPr>
                </a:tc>
              </a:tr>
              <a:tr h="277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4F4E4E"/>
                          </a:solidFill>
                          <a:latin typeface="Verdana"/>
                          <a:ea typeface="Calibri"/>
                          <a:cs typeface="Arial"/>
                        </a:rPr>
                        <a:t>Operating Voltage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9375" marR="357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4F4E4E"/>
                          </a:solidFill>
                          <a:latin typeface="Verdana"/>
                          <a:ea typeface="Calibri"/>
                          <a:cs typeface="Arial"/>
                        </a:rPr>
                        <a:t>5V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9375" marR="357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7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4F4E4E"/>
                          </a:solidFill>
                          <a:latin typeface="Verdana"/>
                          <a:ea typeface="Calibri"/>
                          <a:cs typeface="Arial"/>
                        </a:rPr>
                        <a:t>Input Voltage (recommended)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9375" marR="357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4F4E4E"/>
                          </a:solidFill>
                          <a:latin typeface="Verdana"/>
                          <a:ea typeface="Calibri"/>
                          <a:cs typeface="Arial"/>
                        </a:rPr>
                        <a:t>7-12V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9375" marR="357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AFA"/>
                    </a:solidFill>
                  </a:tcPr>
                </a:tc>
              </a:tr>
              <a:tr h="277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4F4E4E"/>
                          </a:solidFill>
                          <a:latin typeface="Verdana"/>
                          <a:ea typeface="Calibri"/>
                          <a:cs typeface="Arial"/>
                        </a:rPr>
                        <a:t>Input Voltage (limit)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9375" marR="357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4F4E4E"/>
                          </a:solidFill>
                          <a:latin typeface="Verdana"/>
                          <a:ea typeface="Calibri"/>
                          <a:cs typeface="Arial"/>
                        </a:rPr>
                        <a:t>6-20V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9375" marR="357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7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4F4E4E"/>
                          </a:solidFill>
                          <a:latin typeface="Verdana"/>
                          <a:ea typeface="Calibri"/>
                          <a:cs typeface="Arial"/>
                        </a:rPr>
                        <a:t>Digital I/O Pins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9375" marR="357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4F4E4E"/>
                          </a:solidFill>
                          <a:latin typeface="Verdana"/>
                          <a:ea typeface="Calibri"/>
                          <a:cs typeface="Arial"/>
                        </a:rPr>
                        <a:t>14 (of which 6 provide PWM output)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9375" marR="357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AFA"/>
                    </a:solidFill>
                  </a:tcPr>
                </a:tc>
              </a:tr>
              <a:tr h="277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4F4E4E"/>
                          </a:solidFill>
                          <a:latin typeface="Verdana"/>
                          <a:ea typeface="Calibri"/>
                          <a:cs typeface="Arial"/>
                        </a:rPr>
                        <a:t>PWM Digital I/O Pins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9375" marR="357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4F4E4E"/>
                          </a:solidFill>
                          <a:latin typeface="Verdana"/>
                          <a:ea typeface="Calibri"/>
                          <a:cs typeface="Arial"/>
                        </a:rPr>
                        <a:t>6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9375" marR="357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7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4F4E4E"/>
                          </a:solidFill>
                          <a:latin typeface="Verdana"/>
                          <a:ea typeface="Calibri"/>
                          <a:cs typeface="Arial"/>
                        </a:rPr>
                        <a:t>Analog Input Pins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9375" marR="357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4F4E4E"/>
                          </a:solidFill>
                          <a:latin typeface="Verdana"/>
                          <a:ea typeface="Calibri"/>
                          <a:cs typeface="Arial"/>
                        </a:rPr>
                        <a:t>6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9375" marR="357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AFA"/>
                    </a:solidFill>
                  </a:tcPr>
                </a:tc>
              </a:tr>
              <a:tr h="277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4F4E4E"/>
                          </a:solidFill>
                          <a:latin typeface="Verdana"/>
                          <a:ea typeface="Calibri"/>
                          <a:cs typeface="Arial"/>
                        </a:rPr>
                        <a:t>DC Current per I/O Pin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9375" marR="357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4F4E4E"/>
                          </a:solidFill>
                          <a:latin typeface="Verdana"/>
                          <a:ea typeface="Calibri"/>
                          <a:cs typeface="Arial"/>
                        </a:rPr>
                        <a:t>20 mA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9375" marR="357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7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4F4E4E"/>
                          </a:solidFill>
                          <a:latin typeface="Verdana"/>
                          <a:ea typeface="Calibri"/>
                          <a:cs typeface="Arial"/>
                        </a:rPr>
                        <a:t>DC Current for 3.3V Pin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9375" marR="357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4F4E4E"/>
                          </a:solidFill>
                          <a:latin typeface="Verdana"/>
                          <a:ea typeface="Calibri"/>
                          <a:cs typeface="Arial"/>
                        </a:rPr>
                        <a:t>50 mA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9375" marR="357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AFA"/>
                    </a:solidFill>
                  </a:tcPr>
                </a:tc>
              </a:tr>
              <a:tr h="5556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4F4E4E"/>
                          </a:solidFill>
                          <a:latin typeface="Verdana"/>
                          <a:ea typeface="Calibri"/>
                          <a:cs typeface="Arial"/>
                        </a:rPr>
                        <a:t>Flash Memory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9375" marR="357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4F4E4E"/>
                          </a:solidFill>
                          <a:latin typeface="Verdana"/>
                          <a:ea typeface="Calibri"/>
                          <a:cs typeface="Arial"/>
                        </a:rPr>
                        <a:t>32 KB (ATmega328P)</a:t>
                      </a:r>
                      <a:br>
                        <a:rPr lang="en-US" sz="1100">
                          <a:solidFill>
                            <a:srgbClr val="4F4E4E"/>
                          </a:solidFill>
                          <a:latin typeface="Verdana"/>
                          <a:ea typeface="Calibri"/>
                          <a:cs typeface="Arial"/>
                        </a:rPr>
                      </a:br>
                      <a:r>
                        <a:rPr lang="en-US" sz="1100">
                          <a:solidFill>
                            <a:srgbClr val="4F4E4E"/>
                          </a:solidFill>
                          <a:latin typeface="Verdana"/>
                          <a:ea typeface="Calibri"/>
                          <a:cs typeface="Arial"/>
                        </a:rPr>
                        <a:t>of which 0.5 KB used by bootloader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9375" marR="357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7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4F4E4E"/>
                          </a:solidFill>
                          <a:latin typeface="Verdana"/>
                          <a:ea typeface="Calibri"/>
                          <a:cs typeface="Arial"/>
                        </a:rPr>
                        <a:t>SRAM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9375" marR="357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4F4E4E"/>
                          </a:solidFill>
                          <a:latin typeface="Verdana"/>
                          <a:ea typeface="Calibri"/>
                          <a:cs typeface="Arial"/>
                        </a:rPr>
                        <a:t>2 KB (ATmega328P)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9375" marR="357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AFA"/>
                    </a:solidFill>
                  </a:tcPr>
                </a:tc>
              </a:tr>
              <a:tr h="277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4F4E4E"/>
                          </a:solidFill>
                          <a:latin typeface="Verdana"/>
                          <a:ea typeface="Calibri"/>
                          <a:cs typeface="Arial"/>
                        </a:rPr>
                        <a:t>EEPROM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9375" marR="357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4F4E4E"/>
                          </a:solidFill>
                          <a:latin typeface="Verdana"/>
                          <a:ea typeface="Calibri"/>
                          <a:cs typeface="Arial"/>
                        </a:rPr>
                        <a:t>1 KB (ATmega328P)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9375" marR="357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7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4F4E4E"/>
                          </a:solidFill>
                          <a:latin typeface="Verdana"/>
                          <a:ea typeface="Calibri"/>
                          <a:cs typeface="Arial"/>
                        </a:rPr>
                        <a:t>Clock Speed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9375" marR="357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4F4E4E"/>
                          </a:solidFill>
                          <a:latin typeface="Verdana"/>
                          <a:ea typeface="Calibri"/>
                          <a:cs typeface="Arial"/>
                        </a:rPr>
                        <a:t>16 MHz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9375" marR="357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AFA"/>
                    </a:solidFill>
                  </a:tcPr>
                </a:tc>
              </a:tr>
              <a:tr h="277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4F4E4E"/>
                          </a:solidFill>
                          <a:latin typeface="Verdana"/>
                          <a:ea typeface="Calibri"/>
                          <a:cs typeface="Arial"/>
                        </a:rPr>
                        <a:t>LED_BUILTIN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9375" marR="357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4F4E4E"/>
                          </a:solidFill>
                          <a:latin typeface="Verdana"/>
                          <a:ea typeface="Calibri"/>
                          <a:cs typeface="Arial"/>
                        </a:rPr>
                        <a:t>13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9375" marR="357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7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4F4E4E"/>
                          </a:solidFill>
                          <a:latin typeface="Verdana"/>
                          <a:ea typeface="Calibri"/>
                          <a:cs typeface="Arial"/>
                        </a:rPr>
                        <a:t>Length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9375" marR="357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4F4E4E"/>
                          </a:solidFill>
                          <a:latin typeface="Verdana"/>
                          <a:ea typeface="Calibri"/>
                          <a:cs typeface="Arial"/>
                        </a:rPr>
                        <a:t>68.6 mm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9375" marR="357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AFA"/>
                    </a:solidFill>
                  </a:tcPr>
                </a:tc>
              </a:tr>
              <a:tr h="277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4F4E4E"/>
                          </a:solidFill>
                          <a:latin typeface="Verdana"/>
                          <a:ea typeface="Calibri"/>
                          <a:cs typeface="Arial"/>
                        </a:rPr>
                        <a:t>Width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9375" marR="357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4F4E4E"/>
                          </a:solidFill>
                          <a:latin typeface="Verdana"/>
                          <a:ea typeface="Calibri"/>
                          <a:cs typeface="Arial"/>
                        </a:rPr>
                        <a:t>53.4 mm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9375" marR="357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7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4F4E4E"/>
                          </a:solidFill>
                          <a:latin typeface="Verdana"/>
                          <a:ea typeface="Calibri"/>
                          <a:cs typeface="Arial"/>
                        </a:rPr>
                        <a:t>Weight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9375" marR="357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4F4E4E"/>
                          </a:solidFill>
                          <a:latin typeface="Verdana"/>
                          <a:ea typeface="Calibri"/>
                          <a:cs typeface="Arial"/>
                        </a:rPr>
                        <a:t>25 g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9375" marR="357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A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rduinoMega2560_R3_Fro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44908"/>
            <a:ext cx="8229600" cy="399842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Arduino Mega</a:t>
            </a:r>
            <a:r>
              <a:rPr lang="en-US" sz="3600" dirty="0" smtClean="0"/>
              <a:t> – Plus large</a:t>
            </a:r>
            <a:br>
              <a:rPr lang="en-US" sz="3600" dirty="0" smtClean="0"/>
            </a:br>
            <a:r>
              <a:rPr lang="fr-FR" sz="2000" b="0" dirty="0" smtClean="0"/>
              <a:t> 107 x 53 x 15 mm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342624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Arduino</a:t>
            </a:r>
            <a:r>
              <a:rPr lang="en-US" dirty="0" smtClean="0"/>
              <a:t> Mini </a:t>
            </a:r>
            <a:r>
              <a:rPr lang="fr-FR" sz="2000" b="0" dirty="0" smtClean="0"/>
              <a:t>30 x 18 mm</a:t>
            </a:r>
            <a:endParaRPr lang="en-US" sz="2000" dirty="0"/>
          </a:p>
        </p:txBody>
      </p:sp>
      <p:pic>
        <p:nvPicPr>
          <p:cNvPr id="1026" name="Picture 2" descr="http://arduino.cc/en/uploads/Main/Mini05_fro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7784792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Home\Documents\Cours\Arduino\Sensors\f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928802"/>
            <a:ext cx="3357586" cy="3357586"/>
          </a:xfrm>
          <a:prstGeom prst="rect">
            <a:avLst/>
          </a:prstGeom>
          <a:noFill/>
        </p:spPr>
      </p:pic>
      <p:pic>
        <p:nvPicPr>
          <p:cNvPr id="13314" name="Picture 2" descr="C:\Users\Home\Documents\Cours\Arduino\Sensors\lilypad arduin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3050"/>
            <a:ext cx="3500462" cy="3500462"/>
          </a:xfrm>
          <a:prstGeom prst="rect">
            <a:avLst/>
          </a:prstGeom>
          <a:noFill/>
        </p:spPr>
      </p:pic>
      <p:pic>
        <p:nvPicPr>
          <p:cNvPr id="13316" name="Picture 4" descr="C:\Users\Home\Documents\Cours\Arduino\Sensors\lilypad arduino elect pain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3214662"/>
            <a:ext cx="3643338" cy="3643338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485804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LilyPad</a:t>
            </a:r>
            <a:endParaRPr kumimoji="0" lang="en-US" altLang="en-US" sz="41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14366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LilyPad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fr-FR" alt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LilyPad</a:t>
            </a:r>
            <a:r>
              <a:rPr lang="fr-FR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est utilisé pour les appareils sur les vêtements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7412" name="Picture 4" descr="LIlypad Embroid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4" y="2634056"/>
            <a:ext cx="5537219" cy="415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2868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Arduino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7242" y="1600200"/>
            <a:ext cx="8229600" cy="4525963"/>
          </a:xfrm>
        </p:spPr>
        <p:txBody>
          <a:bodyPr/>
          <a:lstStyle/>
          <a:p>
            <a:pPr lvl="1" algn="just" eaLnBrk="1" hangingPunct="1">
              <a:buNone/>
              <a:defRPr/>
            </a:pP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algn="just">
              <a:buNone/>
              <a:defRPr/>
            </a:pPr>
            <a:r>
              <a:rPr lang="fr-FR" alt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Arduino</a:t>
            </a:r>
            <a:r>
              <a:rPr lang="fr-FR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est la marque d'une plateforme de prototypage open-source qui permet aux utilisateurs de créer des objets électroniques interactifs à partir de cartes électroniques matériellement libres sur lesquelles se trouve un microcontrôleur (d'architecture </a:t>
            </a:r>
            <a:r>
              <a:rPr lang="fr-FR" alt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Atmel</a:t>
            </a:r>
            <a:r>
              <a:rPr lang="fr-FR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AVR comme l'Atmega328p, et d'architecture ARM comme le Cortex-M3 pour l'</a:t>
            </a:r>
            <a:r>
              <a:rPr lang="fr-FR" alt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Arduino</a:t>
            </a:r>
            <a:r>
              <a:rPr lang="fr-FR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Due).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Résultat de recherche d'images pour &quot;lilypad arduino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451" y="666769"/>
            <a:ext cx="7553325" cy="5619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smtClean="0"/>
              <a:t>Sinon ….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farm2.staticflickr.com/1450/25372995785_fbc89b0196_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8597408" cy="5429264"/>
          </a:xfrm>
          <a:prstGeom prst="rect">
            <a:avLst/>
          </a:prstGeom>
          <a:noFill/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Raspberry</a:t>
            </a:r>
            <a:r>
              <a:rPr lang="fr-FR" dirty="0" smtClean="0"/>
              <a:t> Model B</a:t>
            </a:r>
            <a:endParaRPr lang="fr-F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smtClean="0"/>
              <a:t>Quelques Composants pour </a:t>
            </a:r>
            <a:r>
              <a:rPr lang="fr-FR" dirty="0" err="1" smtClean="0"/>
              <a:t>arduino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Home\Documents\Cours\Arduino\Sensors\ultras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614363"/>
            <a:ext cx="9525000" cy="5629275"/>
          </a:xfrm>
          <a:prstGeom prst="rect">
            <a:avLst/>
          </a:prstGeom>
          <a:noFill/>
        </p:spPr>
      </p:pic>
      <p:pic>
        <p:nvPicPr>
          <p:cNvPr id="12291" name="Picture 3" descr="C:\Users\Home\Documents\Cours\Arduino\Sensors\S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</p:spPr>
      </p:pic>
      <p:pic>
        <p:nvPicPr>
          <p:cNvPr id="12292" name="Picture 4" descr="C:\Users\Home\Documents\Cours\Arduino\Sensors\telecommand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</p:spPr>
      </p:pic>
      <p:pic>
        <p:nvPicPr>
          <p:cNvPr id="12293" name="Picture 5" descr="C:\Users\Home\Documents\Cours\Arduino\Sensors\moteu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3" y="730940"/>
            <a:ext cx="6735809" cy="5412704"/>
          </a:xfrm>
          <a:prstGeom prst="rect">
            <a:avLst/>
          </a:prstGeom>
          <a:noFill/>
        </p:spPr>
      </p:pic>
      <p:pic>
        <p:nvPicPr>
          <p:cNvPr id="12294" name="Picture 6" descr="C:\Users\Home\Documents\Cours\Arduino\Sensors\Keypa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</p:spPr>
      </p:pic>
      <p:pic>
        <p:nvPicPr>
          <p:cNvPr id="12295" name="Picture 7" descr="C:\Users\Home\Documents\Cours\Arduino\Sensors\Serv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</p:spPr>
      </p:pic>
      <p:pic>
        <p:nvPicPr>
          <p:cNvPr id="12296" name="Picture 8" descr="C:\Users\Home\Documents\Cours\Arduino\Sensors\Servo br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</p:spPr>
      </p:pic>
      <p:pic>
        <p:nvPicPr>
          <p:cNvPr id="12297" name="Picture 9" descr="C:\Users\Home\Documents\Cours\Arduino\Sensors\light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14288" y="-1157288"/>
            <a:ext cx="9172576" cy="9172576"/>
          </a:xfrm>
          <a:prstGeom prst="rect">
            <a:avLst/>
          </a:prstGeom>
          <a:noFill/>
        </p:spPr>
      </p:pic>
      <p:pic>
        <p:nvPicPr>
          <p:cNvPr id="12298" name="Picture 10" descr="C:\Users\Home\Documents\Cours\Arduino\Sensors\GPS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00100" y="-142900"/>
            <a:ext cx="6786610" cy="6786610"/>
          </a:xfrm>
          <a:prstGeom prst="rect">
            <a:avLst/>
          </a:prstGeom>
          <a:noFill/>
        </p:spPr>
      </p:pic>
      <p:pic>
        <p:nvPicPr>
          <p:cNvPr id="12299" name="Picture 11" descr="C:\Users\Home\Documents\Cours\Arduino\Sensors\LCD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28662" y="-214338"/>
            <a:ext cx="7072362" cy="7072362"/>
          </a:xfrm>
          <a:prstGeom prst="rect">
            <a:avLst/>
          </a:prstGeom>
          <a:noFill/>
        </p:spPr>
      </p:pic>
      <p:pic>
        <p:nvPicPr>
          <p:cNvPr id="12300" name="Picture 12" descr="C:\Users\Home\Documents\Cours\Arduino\Sensors\Gyro Accelerometer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285852" y="142852"/>
            <a:ext cx="6429420" cy="6429420"/>
          </a:xfrm>
          <a:prstGeom prst="rect">
            <a:avLst/>
          </a:prstGeom>
          <a:noFill/>
        </p:spPr>
      </p:pic>
      <p:pic>
        <p:nvPicPr>
          <p:cNvPr id="12301" name="Picture 13" descr="C:\Users\Home\Documents\Cours\Arduino\Sensors\liquid level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14500" y="571500"/>
            <a:ext cx="5715000" cy="5715000"/>
          </a:xfrm>
          <a:prstGeom prst="rect">
            <a:avLst/>
          </a:prstGeom>
          <a:noFill/>
        </p:spPr>
      </p:pic>
      <p:pic>
        <p:nvPicPr>
          <p:cNvPr id="12302" name="Picture 14" descr="C:\Users\Home\Documents\Cours\Arduino\Sensors\co1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42976" y="-24"/>
            <a:ext cx="6572296" cy="6572296"/>
          </a:xfrm>
          <a:prstGeom prst="rect">
            <a:avLst/>
          </a:prstGeom>
          <a:noFill/>
        </p:spPr>
      </p:pic>
      <p:pic>
        <p:nvPicPr>
          <p:cNvPr id="12303" name="Picture 15" descr="C:\Users\Home\Documents\Cours\Arduino\Sensors\camera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142976" y="-24"/>
            <a:ext cx="6572296" cy="6572296"/>
          </a:xfrm>
          <a:prstGeom prst="rect">
            <a:avLst/>
          </a:prstGeom>
          <a:noFill/>
        </p:spPr>
      </p:pic>
      <p:pic>
        <p:nvPicPr>
          <p:cNvPr id="12304" name="Picture 16" descr="C:\Users\Home\Documents\Cours\Arduino\Sensors\Geiger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428728" y="285728"/>
            <a:ext cx="6357982" cy="6357982"/>
          </a:xfrm>
          <a:prstGeom prst="rect">
            <a:avLst/>
          </a:prstGeom>
          <a:noFill/>
        </p:spPr>
      </p:pic>
      <p:pic>
        <p:nvPicPr>
          <p:cNvPr id="12305" name="Picture 17" descr="C:\Users\Home\Documents\Cours\Arduino\Sensors\weather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071538" y="-71462"/>
            <a:ext cx="6429420" cy="6429420"/>
          </a:xfrm>
          <a:prstGeom prst="rect">
            <a:avLst/>
          </a:prstGeom>
          <a:noFill/>
        </p:spPr>
      </p:pic>
      <p:pic>
        <p:nvPicPr>
          <p:cNvPr id="12306" name="Picture 18" descr="C:\Users\Home\Documents\Cours\Arduino\Sensors\rfid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714500" y="571500"/>
            <a:ext cx="5715000" cy="5715000"/>
          </a:xfrm>
          <a:prstGeom prst="rect">
            <a:avLst/>
          </a:prstGeom>
          <a:noFill/>
        </p:spPr>
      </p:pic>
      <p:pic>
        <p:nvPicPr>
          <p:cNvPr id="12307" name="Picture 19" descr="C:\Users\Home\Documents\Cours\Arduino\Sensors\pulse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714500" y="571500"/>
            <a:ext cx="5715000" cy="5715000"/>
          </a:xfrm>
          <a:prstGeom prst="rect">
            <a:avLst/>
          </a:prstGeom>
          <a:noFill/>
        </p:spPr>
      </p:pic>
      <p:pic>
        <p:nvPicPr>
          <p:cNvPr id="12308" name="Picture 20" descr="C:\Users\Home\Documents\Cours\Arduino\Sensors\finger print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714500" y="571500"/>
            <a:ext cx="5715000" cy="5715000"/>
          </a:xfrm>
          <a:prstGeom prst="rect">
            <a:avLst/>
          </a:prstGeom>
          <a:noFill/>
        </p:spPr>
      </p:pic>
      <p:pic>
        <p:nvPicPr>
          <p:cNvPr id="12309" name="Picture 21" descr="C:\Users\Home\Documents\Cours\Arduino\Sensors\humidité température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285852" y="142852"/>
            <a:ext cx="6500858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Seismic shield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9" y="1449512"/>
            <a:ext cx="8115266" cy="48517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90948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GSM </a:t>
            </a:r>
            <a:r>
              <a:rPr lang="fr-FR" dirty="0" err="1" smtClean="0"/>
              <a:t>Shield</a:t>
            </a:r>
            <a:endParaRPr lang="fr-FR" dirty="0"/>
          </a:p>
        </p:txBody>
      </p:sp>
      <p:pic>
        <p:nvPicPr>
          <p:cNvPr id="14338" name="Picture 2" descr="http://www.semageek.com/wp-content/uploads/2013/03/arduino-gsm-shield-un-nouveau-shield-officiel-pour-rendre-mobile-votre-carte-arduino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71678"/>
            <a:ext cx="7680302" cy="407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Ethernet </a:t>
            </a:r>
            <a:r>
              <a:rPr lang="fr-FR" dirty="0" err="1" smtClean="0"/>
              <a:t>Shield</a:t>
            </a:r>
            <a:endParaRPr lang="fr-FR" dirty="0"/>
          </a:p>
        </p:txBody>
      </p:sp>
      <p:pic>
        <p:nvPicPr>
          <p:cNvPr id="57346" name="Picture 2" descr="https://cdn.sparkfun.com/assets/parts/2/3/7/0/09026-01c.jpg"/>
          <p:cNvPicPr>
            <a:picLocks noChangeAspect="1" noChangeArrowheads="1"/>
          </p:cNvPicPr>
          <p:nvPr/>
        </p:nvPicPr>
        <p:blipFill>
          <a:blip r:embed="rId2"/>
          <a:srcRect t="11250" b="13750"/>
          <a:stretch>
            <a:fillRect/>
          </a:stretch>
        </p:blipFill>
        <p:spPr bwMode="auto">
          <a:xfrm>
            <a:off x="1071538" y="1571612"/>
            <a:ext cx="6715172" cy="5036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Wifi </a:t>
            </a:r>
            <a:r>
              <a:rPr lang="fr-FR" dirty="0" err="1" smtClean="0"/>
              <a:t>Shield</a:t>
            </a:r>
            <a:endParaRPr lang="fr-FR" dirty="0"/>
          </a:p>
        </p:txBody>
      </p:sp>
      <p:pic>
        <p:nvPicPr>
          <p:cNvPr id="58370" name="Picture 2" descr="Résultat de recherche d'images pour &quot;arduino shield wifi&quot;"/>
          <p:cNvPicPr>
            <a:picLocks noChangeAspect="1" noChangeArrowheads="1"/>
          </p:cNvPicPr>
          <p:nvPr/>
        </p:nvPicPr>
        <p:blipFill>
          <a:blip r:embed="rId2"/>
          <a:srcRect t="11881" b="7920"/>
          <a:stretch>
            <a:fillRect/>
          </a:stretch>
        </p:blipFill>
        <p:spPr bwMode="auto">
          <a:xfrm>
            <a:off x="1643042" y="1643050"/>
            <a:ext cx="5810256" cy="4525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00240"/>
            <a:ext cx="4422352" cy="285752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Breadboard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8078" b="31045"/>
          <a:stretch/>
        </p:blipFill>
        <p:spPr>
          <a:xfrm>
            <a:off x="856060" y="1957027"/>
            <a:ext cx="3514401" cy="30652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847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smtClean="0"/>
              <a:t>Quelques Projets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err="1" smtClean="0"/>
              <a:t>Arduino</a:t>
            </a:r>
            <a:r>
              <a:rPr lang="fr-FR" dirty="0" smtClean="0"/>
              <a:t> IDE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2296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Les </a:t>
            </a:r>
            <a:r>
              <a:rPr lang="en-US" dirty="0" err="1" smtClean="0"/>
              <a:t>microcontrolleurs</a:t>
            </a:r>
            <a:r>
              <a:rPr lang="en-US" dirty="0" smtClean="0"/>
              <a:t> </a:t>
            </a:r>
            <a:r>
              <a:rPr lang="en-US" dirty="0" err="1" smtClean="0"/>
              <a:t>d’Arduino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programmés</a:t>
            </a:r>
            <a:r>
              <a:rPr lang="en-US" dirty="0" smtClean="0"/>
              <a:t> en </a:t>
            </a:r>
            <a:r>
              <a:rPr lang="en-US" dirty="0" err="1" smtClean="0"/>
              <a:t>utilisant</a:t>
            </a:r>
            <a:r>
              <a:rPr lang="en-US" dirty="0" smtClean="0"/>
              <a:t> </a:t>
            </a:r>
            <a:r>
              <a:rPr lang="en-US" dirty="0" err="1" smtClean="0"/>
              <a:t>l’IDE</a:t>
            </a:r>
            <a:r>
              <a:rPr lang="en-US" dirty="0" smtClean="0"/>
              <a:t> (Integrated Development Environment) </a:t>
            </a:r>
            <a:r>
              <a:rPr lang="en-US" dirty="0" err="1" smtClean="0"/>
              <a:t>d’Arduino</a:t>
            </a:r>
            <a:endParaRPr lang="en-US" dirty="0" smtClean="0"/>
          </a:p>
          <a:p>
            <a:r>
              <a:rPr lang="fr-FR" dirty="0" smtClean="0"/>
              <a:t>Peut être téléchargé gratuitement à partir de: </a:t>
            </a:r>
            <a:r>
              <a:rPr lang="fr-FR" dirty="0" smtClean="0">
                <a:hlinkClick r:id="rId2"/>
              </a:rPr>
              <a:t>http://arduino.cc/fr/Main/Software</a:t>
            </a:r>
            <a:endParaRPr lang="fr-FR" dirty="0" smtClean="0"/>
          </a:p>
          <a:p>
            <a:r>
              <a:rPr lang="fr-FR" dirty="0" smtClean="0"/>
              <a:t>Les programmes </a:t>
            </a:r>
            <a:r>
              <a:rPr lang="fr-FR" dirty="0" err="1" smtClean="0"/>
              <a:t>Arduino</a:t>
            </a:r>
            <a:r>
              <a:rPr lang="fr-FR" dirty="0" smtClean="0"/>
              <a:t>, appelés "sketches", sont écrits dans un langage de programmation basé sur C ++ (</a:t>
            </a:r>
            <a:r>
              <a:rPr lang="en-US" dirty="0" smtClean="0"/>
              <a:t>sans 80% </a:t>
            </a:r>
            <a:r>
              <a:rPr lang="en-US" dirty="0" err="1" smtClean="0"/>
              <a:t>d’instructions</a:t>
            </a:r>
            <a:r>
              <a:rPr lang="en-US" dirty="0" smtClean="0"/>
              <a:t> avec de </a:t>
            </a:r>
            <a:r>
              <a:rPr lang="en-US" dirty="0" err="1" smtClean="0"/>
              <a:t>nouvelles</a:t>
            </a:r>
            <a:r>
              <a:rPr lang="en-US" dirty="0" smtClean="0"/>
              <a:t> </a:t>
            </a:r>
            <a:r>
              <a:rPr lang="en-US" dirty="0" err="1" smtClean="0"/>
              <a:t>commandes</a:t>
            </a:r>
            <a:r>
              <a:rPr lang="fr-FR" dirty="0" smtClean="0"/>
              <a:t>)</a:t>
            </a:r>
          </a:p>
          <a:p>
            <a:r>
              <a:rPr lang="fr-FR" dirty="0" smtClean="0"/>
              <a:t>Chaque croquis doit avoir une fonction setup() exécutée une seule fois, suivie d'une fonction </a:t>
            </a:r>
            <a:r>
              <a:rPr lang="fr-FR" dirty="0" err="1" smtClean="0"/>
              <a:t>loop</a:t>
            </a:r>
            <a:r>
              <a:rPr lang="fr-FR" dirty="0" smtClean="0"/>
              <a:t>() exécutée plusieurs fois</a:t>
            </a:r>
          </a:p>
          <a:p>
            <a:r>
              <a:rPr lang="fr-FR" dirty="0" smtClean="0"/>
              <a:t>De nombreux capteurs et autres périphériques matériels sont livrés avec des bibliothèques et des </a:t>
            </a:r>
            <a:r>
              <a:rPr lang="fr-FR" dirty="0" err="1" smtClean="0"/>
              <a:t>tutorielles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Introduction à </a:t>
            </a:r>
            <a:r>
              <a:rPr lang="en-US" dirty="0" err="1" smtClean="0"/>
              <a:t>l’IDE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Structure générale</a:t>
            </a:r>
          </a:p>
          <a:p>
            <a:pPr lvl="1"/>
            <a:r>
              <a:rPr lang="fr-FR" dirty="0" smtClean="0"/>
              <a:t>• </a:t>
            </a:r>
            <a:r>
              <a:rPr lang="fr-FR" dirty="0" err="1" smtClean="0"/>
              <a:t>void</a:t>
            </a:r>
            <a:r>
              <a:rPr lang="fr-FR" dirty="0" smtClean="0"/>
              <a:t> setup() (configuration-préparation)</a:t>
            </a:r>
          </a:p>
          <a:p>
            <a:pPr lvl="1"/>
            <a:r>
              <a:rPr lang="fr-FR" dirty="0" smtClean="0"/>
              <a:t>• </a:t>
            </a:r>
            <a:r>
              <a:rPr lang="fr-FR" dirty="0" err="1" smtClean="0"/>
              <a:t>void</a:t>
            </a:r>
            <a:r>
              <a:rPr lang="fr-FR" dirty="0" smtClean="0"/>
              <a:t> </a:t>
            </a:r>
            <a:r>
              <a:rPr lang="fr-FR" dirty="0" err="1" smtClean="0"/>
              <a:t>loop</a:t>
            </a:r>
            <a:r>
              <a:rPr lang="fr-FR" dirty="0" smtClean="0"/>
              <a:t>() (exécution)</a:t>
            </a:r>
          </a:p>
          <a:p>
            <a:r>
              <a:rPr lang="fr-FR" b="1" dirty="0" smtClean="0"/>
              <a:t>Contrôle et conditions</a:t>
            </a:r>
          </a:p>
          <a:p>
            <a:pPr lvl="1"/>
            <a:r>
              <a:rPr lang="fr-FR" dirty="0" smtClean="0"/>
              <a:t>• if (si...)</a:t>
            </a:r>
          </a:p>
          <a:p>
            <a:pPr lvl="1"/>
            <a:r>
              <a:rPr lang="fr-FR" dirty="0" smtClean="0"/>
              <a:t>• if...</a:t>
            </a:r>
            <a:r>
              <a:rPr lang="fr-FR" dirty="0" err="1" smtClean="0"/>
              <a:t>else</a:t>
            </a:r>
            <a:r>
              <a:rPr lang="fr-FR" dirty="0" smtClean="0"/>
              <a:t> (si...alors...)</a:t>
            </a:r>
          </a:p>
          <a:p>
            <a:pPr lvl="1"/>
            <a:r>
              <a:rPr lang="fr-FR" dirty="0" smtClean="0"/>
              <a:t>• for (pour...)</a:t>
            </a:r>
          </a:p>
          <a:p>
            <a:pPr lvl="1"/>
            <a:r>
              <a:rPr lang="fr-FR" dirty="0" smtClean="0"/>
              <a:t>• </a:t>
            </a:r>
            <a:r>
              <a:rPr lang="fr-FR" dirty="0" err="1" smtClean="0"/>
              <a:t>switch</a:t>
            </a:r>
            <a:r>
              <a:rPr lang="fr-FR" dirty="0" smtClean="0"/>
              <a:t> case (dans le cas où...)</a:t>
            </a:r>
          </a:p>
          <a:p>
            <a:pPr lvl="1"/>
            <a:r>
              <a:rPr lang="fr-FR" dirty="0" smtClean="0"/>
              <a:t>• </a:t>
            </a:r>
            <a:r>
              <a:rPr lang="fr-FR" dirty="0" err="1" smtClean="0"/>
              <a:t>while</a:t>
            </a:r>
            <a:r>
              <a:rPr lang="fr-FR" dirty="0" smtClean="0"/>
              <a:t> (tant que ...)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Syntaxe du langage </a:t>
            </a:r>
            <a:r>
              <a:rPr lang="fr-FR" dirty="0" err="1" smtClean="0"/>
              <a:t>Arduino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b="1" dirty="0" smtClean="0"/>
              <a:t>Opérations de comparaison</a:t>
            </a:r>
          </a:p>
          <a:p>
            <a:pPr lvl="1"/>
            <a:r>
              <a:rPr lang="fr-FR" dirty="0" smtClean="0"/>
              <a:t>== (équivalent à)</a:t>
            </a:r>
          </a:p>
          <a:p>
            <a:pPr lvl="1"/>
            <a:r>
              <a:rPr lang="fr-FR" dirty="0" smtClean="0"/>
              <a:t>!= (différent de)</a:t>
            </a:r>
          </a:p>
          <a:p>
            <a:pPr lvl="1"/>
            <a:r>
              <a:rPr lang="fr-FR" dirty="0" smtClean="0"/>
              <a:t>&lt; (inférieur à)</a:t>
            </a:r>
          </a:p>
          <a:p>
            <a:pPr lvl="1"/>
            <a:r>
              <a:rPr lang="fr-FR" dirty="0" smtClean="0"/>
              <a:t>&gt; (supérieur à)</a:t>
            </a:r>
          </a:p>
          <a:p>
            <a:pPr lvl="1"/>
            <a:r>
              <a:rPr lang="fr-FR" dirty="0" smtClean="0"/>
              <a:t>&lt;= (inférieur ou égal à)</a:t>
            </a:r>
          </a:p>
          <a:p>
            <a:pPr lvl="1"/>
            <a:r>
              <a:rPr lang="fr-FR" dirty="0" smtClean="0"/>
              <a:t>&gt;= (supérieur ou égal à)</a:t>
            </a:r>
          </a:p>
          <a:p>
            <a:r>
              <a:rPr lang="fr-FR" b="1" dirty="0" smtClean="0"/>
              <a:t>Operations booléennes</a:t>
            </a:r>
          </a:p>
          <a:p>
            <a:pPr lvl="1"/>
            <a:r>
              <a:rPr lang="fr-FR" dirty="0" smtClean="0"/>
              <a:t>&amp;&amp; (et)</a:t>
            </a:r>
          </a:p>
          <a:p>
            <a:pPr lvl="1"/>
            <a:r>
              <a:rPr lang="fr-FR" dirty="0" smtClean="0"/>
              <a:t>|| (ou)</a:t>
            </a:r>
          </a:p>
          <a:p>
            <a:pPr lvl="1"/>
            <a:r>
              <a:rPr lang="fr-FR" dirty="0" smtClean="0"/>
              <a:t>! (et pas)</a:t>
            </a:r>
          </a:p>
          <a:p>
            <a:r>
              <a:rPr lang="fr-FR" b="1" dirty="0" smtClean="0"/>
              <a:t>Autres commandes</a:t>
            </a:r>
          </a:p>
          <a:p>
            <a:pPr lvl="1"/>
            <a:r>
              <a:rPr lang="fr-FR" dirty="0" smtClean="0"/>
              <a:t>// (commentaire simple ligne)</a:t>
            </a:r>
          </a:p>
          <a:p>
            <a:pPr lvl="1"/>
            <a:r>
              <a:rPr lang="fr-FR" dirty="0" smtClean="0"/>
              <a:t>/* */ (commentaire multi-lignes)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Syntaxe du langage </a:t>
            </a:r>
            <a:r>
              <a:rPr lang="fr-FR" dirty="0" err="1" smtClean="0"/>
              <a:t>Arduino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 smtClean="0"/>
              <a:t>Variables</a:t>
            </a:r>
          </a:p>
          <a:p>
            <a:pPr lvl="1"/>
            <a:r>
              <a:rPr lang="fr-FR" dirty="0" smtClean="0"/>
              <a:t>char (variable ‘caractère’)</a:t>
            </a:r>
          </a:p>
          <a:p>
            <a:pPr lvl="1"/>
            <a:r>
              <a:rPr lang="fr-FR" dirty="0" err="1" smtClean="0"/>
              <a:t>int</a:t>
            </a:r>
            <a:r>
              <a:rPr lang="fr-FR" dirty="0" smtClean="0"/>
              <a:t> (variable ‘nombre entier’)</a:t>
            </a:r>
          </a:p>
          <a:p>
            <a:pPr lvl="1"/>
            <a:r>
              <a:rPr lang="fr-FR" dirty="0" smtClean="0"/>
              <a:t>long (variable ‘nombre entier de </a:t>
            </a:r>
            <a:r>
              <a:rPr lang="fr-FR" dirty="0" err="1" smtClean="0"/>
              <a:t>tès</a:t>
            </a:r>
            <a:r>
              <a:rPr lang="fr-FR" dirty="0" smtClean="0"/>
              <a:t> grande taille’)</a:t>
            </a:r>
          </a:p>
          <a:p>
            <a:pPr lvl="1"/>
            <a:r>
              <a:rPr lang="fr-FR" dirty="0" smtClean="0"/>
              <a:t>string (variable ‘chaine de caractères’)</a:t>
            </a:r>
          </a:p>
          <a:p>
            <a:pPr lvl="1"/>
            <a:r>
              <a:rPr lang="fr-FR" dirty="0" err="1" smtClean="0"/>
              <a:t>array</a:t>
            </a:r>
            <a:r>
              <a:rPr lang="fr-FR" dirty="0" smtClean="0"/>
              <a:t> (tableau de variables)</a:t>
            </a:r>
          </a:p>
          <a:p>
            <a:r>
              <a:rPr lang="fr-FR" b="1" dirty="0" smtClean="0"/>
              <a:t>Niveaux logiques des connecteurs numériques</a:t>
            </a:r>
          </a:p>
          <a:p>
            <a:pPr lvl="1"/>
            <a:r>
              <a:rPr lang="fr-FR" dirty="0" smtClean="0"/>
              <a:t>HIGH (état 1)</a:t>
            </a:r>
          </a:p>
          <a:p>
            <a:pPr lvl="1"/>
            <a:r>
              <a:rPr lang="fr-FR" dirty="0" smtClean="0"/>
              <a:t>LOW (état 0)</a:t>
            </a:r>
          </a:p>
          <a:p>
            <a:pPr lvl="1"/>
            <a:r>
              <a:rPr lang="fr-FR" dirty="0" smtClean="0"/>
              <a:t>INPUT (configuré en entrée)</a:t>
            </a:r>
          </a:p>
          <a:p>
            <a:pPr lvl="1"/>
            <a:r>
              <a:rPr lang="fr-FR" dirty="0" smtClean="0"/>
              <a:t>OUTPUT (configuré en sortie)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Syntaxe du langage </a:t>
            </a:r>
            <a:r>
              <a:rPr lang="fr-FR" dirty="0" err="1" smtClean="0"/>
              <a:t>Arduino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62382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 smtClean="0"/>
              <a:t>Entrées-sorties numériques</a:t>
            </a:r>
          </a:p>
          <a:p>
            <a:pPr lvl="1"/>
            <a:r>
              <a:rPr lang="fr-FR" dirty="0" err="1" smtClean="0"/>
              <a:t>pinMode</a:t>
            </a:r>
            <a:r>
              <a:rPr lang="fr-FR" dirty="0" smtClean="0"/>
              <a:t>(broche, état) (configuration des broches)</a:t>
            </a:r>
          </a:p>
          <a:p>
            <a:pPr lvl="1"/>
            <a:r>
              <a:rPr lang="fr-FR" dirty="0" err="1" smtClean="0"/>
              <a:t>digitalWrite</a:t>
            </a:r>
            <a:r>
              <a:rPr lang="fr-FR" dirty="0" smtClean="0"/>
              <a:t>(broche, état) (écrire un état sur une broche </a:t>
            </a:r>
            <a:r>
              <a:rPr lang="fr-FR" dirty="0" err="1" smtClean="0"/>
              <a:t>num</a:t>
            </a:r>
            <a:r>
              <a:rPr lang="fr-FR" dirty="0" smtClean="0"/>
              <a:t>.)</a:t>
            </a:r>
          </a:p>
          <a:p>
            <a:pPr lvl="1"/>
            <a:r>
              <a:rPr lang="fr-FR" dirty="0" err="1" smtClean="0"/>
              <a:t>digitalRead</a:t>
            </a:r>
            <a:r>
              <a:rPr lang="fr-FR" dirty="0" smtClean="0"/>
              <a:t>(broche) (lire un état sur une broche </a:t>
            </a:r>
            <a:r>
              <a:rPr lang="fr-FR" dirty="0" err="1" smtClean="0"/>
              <a:t>num</a:t>
            </a:r>
            <a:r>
              <a:rPr lang="fr-FR" dirty="0" smtClean="0"/>
              <a:t>.)</a:t>
            </a:r>
          </a:p>
          <a:p>
            <a:pPr lvl="1"/>
            <a:r>
              <a:rPr lang="fr-FR" dirty="0" err="1" smtClean="0"/>
              <a:t>unsigned</a:t>
            </a:r>
            <a:r>
              <a:rPr lang="fr-FR" dirty="0" smtClean="0"/>
              <a:t> long </a:t>
            </a:r>
            <a:r>
              <a:rPr lang="fr-FR" dirty="0" err="1" smtClean="0"/>
              <a:t>pulseIn</a:t>
            </a:r>
            <a:r>
              <a:rPr lang="fr-FR" dirty="0" smtClean="0"/>
              <a:t>(broche, état) (lire une impulsion sur une broche </a:t>
            </a:r>
            <a:r>
              <a:rPr lang="fr-FR" dirty="0" err="1" smtClean="0"/>
              <a:t>num</a:t>
            </a:r>
            <a:r>
              <a:rPr lang="fr-FR" dirty="0" smtClean="0"/>
              <a:t>.)</a:t>
            </a:r>
          </a:p>
          <a:p>
            <a:r>
              <a:rPr lang="fr-FR" b="1" dirty="0" smtClean="0"/>
              <a:t>Entrées analogiques</a:t>
            </a:r>
          </a:p>
          <a:p>
            <a:pPr lvl="1"/>
            <a:r>
              <a:rPr lang="fr-FR" dirty="0" err="1" smtClean="0"/>
              <a:t>int</a:t>
            </a:r>
            <a:r>
              <a:rPr lang="fr-FR" dirty="0" smtClean="0"/>
              <a:t> </a:t>
            </a:r>
            <a:r>
              <a:rPr lang="fr-FR" dirty="0" err="1" smtClean="0"/>
              <a:t>analogRead</a:t>
            </a:r>
            <a:r>
              <a:rPr lang="fr-FR" dirty="0" smtClean="0"/>
              <a:t>(broche) (lire la valeur d’une broche ana.)</a:t>
            </a:r>
          </a:p>
          <a:p>
            <a:pPr lvl="1"/>
            <a:r>
              <a:rPr lang="fr-FR" dirty="0" err="1" smtClean="0"/>
              <a:t>analogWrite</a:t>
            </a:r>
            <a:r>
              <a:rPr lang="fr-FR" dirty="0" smtClean="0"/>
              <a:t>(broche, valeur) (PWM : écrire une valeur analogique sur les broches 9, 10 ou 11)</a:t>
            </a:r>
          </a:p>
          <a:p>
            <a:r>
              <a:rPr lang="fr-FR" b="1" dirty="0" smtClean="0"/>
              <a:t>Gestion du temps</a:t>
            </a:r>
          </a:p>
          <a:p>
            <a:pPr lvl="1"/>
            <a:r>
              <a:rPr lang="fr-FR" dirty="0" err="1" smtClean="0"/>
              <a:t>unsigned</a:t>
            </a:r>
            <a:r>
              <a:rPr lang="fr-FR" dirty="0" smtClean="0"/>
              <a:t> long </a:t>
            </a:r>
            <a:r>
              <a:rPr lang="fr-FR" dirty="0" err="1" smtClean="0"/>
              <a:t>millis</a:t>
            </a:r>
            <a:r>
              <a:rPr lang="fr-FR" dirty="0" smtClean="0"/>
              <a:t>() (temps de fonctionnement du programme)</a:t>
            </a:r>
          </a:p>
          <a:p>
            <a:pPr lvl="1"/>
            <a:r>
              <a:rPr lang="fr-FR" dirty="0" err="1" smtClean="0"/>
              <a:t>delay</a:t>
            </a:r>
            <a:r>
              <a:rPr lang="fr-FR" dirty="0" smtClean="0"/>
              <a:t>(ms) (attente, en millisecondes)</a:t>
            </a:r>
          </a:p>
          <a:p>
            <a:pPr lvl="1"/>
            <a:r>
              <a:rPr lang="fr-FR" dirty="0" err="1" smtClean="0"/>
              <a:t>delayMicroseconds</a:t>
            </a:r>
            <a:r>
              <a:rPr lang="fr-FR" dirty="0" smtClean="0"/>
              <a:t>(us) (attente, en microsecondes)</a:t>
            </a:r>
          </a:p>
          <a:p>
            <a:pPr lvl="1"/>
            <a:endParaRPr lang="fr-FR" dirty="0" smtClean="0"/>
          </a:p>
          <a:p>
            <a:endParaRPr lang="fr-FR" sz="1400" dirty="0" smtClean="0"/>
          </a:p>
          <a:p>
            <a:endParaRPr lang="fr-FR" sz="1400" dirty="0" smtClean="0"/>
          </a:p>
          <a:p>
            <a:endParaRPr lang="fr-FR" sz="1400" dirty="0" smtClean="0"/>
          </a:p>
          <a:p>
            <a:endParaRPr lang="fr-FR" sz="1400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Syntaxe du langage </a:t>
            </a:r>
            <a:r>
              <a:rPr lang="fr-FR" dirty="0" err="1" smtClean="0"/>
              <a:t>Arduino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62382"/>
          </a:xfrm>
        </p:spPr>
        <p:txBody>
          <a:bodyPr>
            <a:normAutofit fontScale="92500"/>
          </a:bodyPr>
          <a:lstStyle/>
          <a:p>
            <a:r>
              <a:rPr lang="fr-FR" b="1" dirty="0" smtClean="0"/>
              <a:t>Nombres aléatoires</a:t>
            </a:r>
          </a:p>
          <a:p>
            <a:pPr lvl="1"/>
            <a:r>
              <a:rPr lang="fr-FR" dirty="0" err="1" smtClean="0"/>
              <a:t>randomSeed</a:t>
            </a:r>
            <a:r>
              <a:rPr lang="fr-FR" dirty="0" smtClean="0"/>
              <a:t>(</a:t>
            </a:r>
            <a:r>
              <a:rPr lang="fr-FR" dirty="0" err="1" smtClean="0"/>
              <a:t>seed</a:t>
            </a:r>
            <a:r>
              <a:rPr lang="fr-FR" dirty="0" smtClean="0"/>
              <a:t>) (aléatoire ‘piloté’)</a:t>
            </a:r>
          </a:p>
          <a:p>
            <a:pPr lvl="1"/>
            <a:r>
              <a:rPr lang="fr-FR" dirty="0" smtClean="0"/>
              <a:t>long </a:t>
            </a:r>
            <a:r>
              <a:rPr lang="fr-FR" dirty="0" err="1" smtClean="0"/>
              <a:t>random</a:t>
            </a:r>
            <a:r>
              <a:rPr lang="fr-FR" dirty="0" smtClean="0"/>
              <a:t>(max) (aléatoire à partir de telle valeur)</a:t>
            </a:r>
          </a:p>
          <a:p>
            <a:pPr lvl="1"/>
            <a:r>
              <a:rPr lang="fr-FR" dirty="0" smtClean="0"/>
              <a:t>long </a:t>
            </a:r>
            <a:r>
              <a:rPr lang="fr-FR" dirty="0" err="1" smtClean="0"/>
              <a:t>random</a:t>
            </a:r>
            <a:r>
              <a:rPr lang="fr-FR" dirty="0" smtClean="0"/>
              <a:t>(min, max) (aléatoire entre deux valeurs)</a:t>
            </a:r>
          </a:p>
          <a:p>
            <a:r>
              <a:rPr lang="fr-FR" b="1" dirty="0" smtClean="0"/>
              <a:t>Communications série entre </a:t>
            </a:r>
            <a:r>
              <a:rPr lang="fr-FR" b="1" dirty="0" err="1" smtClean="0"/>
              <a:t>Arduino</a:t>
            </a:r>
            <a:r>
              <a:rPr lang="fr-FR" b="1" dirty="0" smtClean="0"/>
              <a:t> et autres machines ou ordinateur</a:t>
            </a:r>
          </a:p>
          <a:p>
            <a:pPr lvl="1"/>
            <a:r>
              <a:rPr lang="fr-FR" dirty="0" err="1" smtClean="0"/>
              <a:t>Serial.begin</a:t>
            </a:r>
            <a:r>
              <a:rPr lang="fr-FR" dirty="0" smtClean="0"/>
              <a:t>(speed) (configuration de la vitesse de communication Série)</a:t>
            </a:r>
          </a:p>
          <a:p>
            <a:pPr lvl="1"/>
            <a:r>
              <a:rPr lang="fr-FR" dirty="0" err="1" smtClean="0"/>
              <a:t>Serial.available</a:t>
            </a:r>
            <a:r>
              <a:rPr lang="fr-FR" dirty="0" smtClean="0"/>
              <a:t>() (donne combien de caractères disponibles dans la zone tampon Série)</a:t>
            </a:r>
          </a:p>
          <a:p>
            <a:pPr lvl="1"/>
            <a:r>
              <a:rPr lang="fr-FR" dirty="0" err="1" smtClean="0"/>
              <a:t>Serial.read</a:t>
            </a:r>
            <a:r>
              <a:rPr lang="fr-FR" dirty="0" smtClean="0"/>
              <a:t>() (lit les données Série)</a:t>
            </a:r>
          </a:p>
          <a:p>
            <a:pPr lvl="1"/>
            <a:r>
              <a:rPr lang="fr-FR" dirty="0" err="1" smtClean="0"/>
              <a:t>Serial.print</a:t>
            </a:r>
            <a:r>
              <a:rPr lang="fr-FR" dirty="0" smtClean="0"/>
              <a:t>(data) (envoie des données Série)</a:t>
            </a:r>
          </a:p>
          <a:p>
            <a:pPr lvl="1"/>
            <a:r>
              <a:rPr lang="fr-FR" dirty="0" err="1" smtClean="0"/>
              <a:t>Serial.println</a:t>
            </a:r>
            <a:r>
              <a:rPr lang="fr-FR" dirty="0" smtClean="0"/>
              <a:t>(data) (envoie des données Série suivies de caractères spécifiques)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Syntaxe du langage </a:t>
            </a:r>
            <a:r>
              <a:rPr lang="fr-FR" dirty="0" err="1" smtClean="0"/>
              <a:t>Arduino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IDE </a:t>
            </a:r>
            <a:r>
              <a:rPr lang="en-US" dirty="0" err="1" smtClean="0"/>
              <a:t>d’Arduino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07029"/>
            <a:ext cx="3886200" cy="46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8684" y="2895600"/>
            <a:ext cx="3105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Zone de </a:t>
            </a:r>
            <a:r>
              <a:rPr lang="en-US" dirty="0" err="1" smtClean="0"/>
              <a:t>texte</a:t>
            </a:r>
            <a:r>
              <a:rPr lang="en-US" dirty="0" smtClean="0"/>
              <a:t> pour </a:t>
            </a:r>
            <a:r>
              <a:rPr lang="en-US" dirty="0" err="1" smtClean="0"/>
              <a:t>écrire</a:t>
            </a:r>
            <a:r>
              <a:rPr lang="en-US" dirty="0" smtClean="0"/>
              <a:t> </a:t>
            </a:r>
          </a:p>
          <a:p>
            <a:r>
              <a:rPr lang="en-US" dirty="0" smtClean="0"/>
              <a:t>le code source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5486400"/>
            <a:ext cx="3395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Messages d'erreur et autres </a:t>
            </a:r>
          </a:p>
          <a:p>
            <a:r>
              <a:rPr lang="fr-FR" dirty="0" smtClean="0"/>
              <a:t>commentaires s'affichent ici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3" name="Group 21"/>
          <p:cNvGrpSpPr/>
          <p:nvPr/>
        </p:nvGrpSpPr>
        <p:grpSpPr>
          <a:xfrm>
            <a:off x="5486400" y="1676400"/>
            <a:ext cx="4624355" cy="3199655"/>
            <a:chOff x="5787440" y="1752600"/>
            <a:chExt cx="4624355" cy="3199655"/>
          </a:xfrm>
        </p:grpSpPr>
        <p:sp>
          <p:nvSpPr>
            <p:cNvPr id="9" name="TextBox 8"/>
            <p:cNvSpPr txBox="1"/>
            <p:nvPr/>
          </p:nvSpPr>
          <p:spPr>
            <a:xfrm>
              <a:off x="5787440" y="1752600"/>
              <a:ext cx="254428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Nom du </a:t>
              </a:r>
              <a:r>
                <a:rPr lang="en-US" dirty="0" err="1" smtClean="0"/>
                <a:t>programme</a:t>
              </a:r>
              <a:endParaRPr lang="en-US" dirty="0" smtClean="0"/>
            </a:p>
            <a:p>
              <a:r>
                <a:rPr lang="en-US" dirty="0" smtClean="0"/>
                <a:t>Menu principal</a:t>
              </a:r>
            </a:p>
            <a:p>
              <a:r>
                <a:rPr lang="en-US" dirty="0" err="1" smtClean="0"/>
                <a:t>Boutons</a:t>
              </a:r>
              <a:r>
                <a:rPr lang="en-US" dirty="0" smtClean="0"/>
                <a:t> </a:t>
              </a:r>
              <a:r>
                <a:rPr lang="en-US" dirty="0" err="1" smtClean="0"/>
                <a:t>d'actions</a:t>
              </a:r>
              <a:endParaRPr lang="en-US" dirty="0" smtClean="0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838" t="8682" r="92525" b="85620"/>
            <a:stretch/>
          </p:blipFill>
          <p:spPr bwMode="auto">
            <a:xfrm>
              <a:off x="6005514" y="2706121"/>
              <a:ext cx="219074" cy="265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6189164" y="2659320"/>
              <a:ext cx="4222631" cy="2292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00" dirty="0" smtClean="0"/>
                <a:t>Compiler</a:t>
              </a:r>
            </a:p>
            <a:p>
              <a:endParaRPr lang="fr-FR" sz="1300" dirty="0" smtClean="0"/>
            </a:p>
            <a:p>
              <a:r>
                <a:rPr lang="fr-FR" sz="1300" dirty="0" err="1" smtClean="0"/>
                <a:t>Téléverser</a:t>
              </a:r>
              <a:r>
                <a:rPr lang="fr-FR" sz="1300" dirty="0" smtClean="0"/>
                <a:t> (envoyer à </a:t>
              </a:r>
              <a:r>
                <a:rPr lang="fr-FR" sz="1300" dirty="0" err="1" smtClean="0"/>
                <a:t>Arduino</a:t>
              </a:r>
              <a:r>
                <a:rPr lang="fr-FR" sz="1300" dirty="0" smtClean="0"/>
                <a:t>)</a:t>
              </a:r>
            </a:p>
            <a:p>
              <a:endParaRPr lang="fr-FR" sz="1300" dirty="0" smtClean="0"/>
            </a:p>
            <a:p>
              <a:r>
                <a:rPr lang="fr-FR" sz="1300" dirty="0" smtClean="0"/>
                <a:t>Démarrer un nouveau sketch</a:t>
              </a:r>
            </a:p>
            <a:p>
              <a:endParaRPr lang="fr-FR" sz="1300" dirty="0" smtClean="0"/>
            </a:p>
            <a:p>
              <a:r>
                <a:rPr lang="fr-FR" sz="1300" dirty="0" smtClean="0"/>
                <a:t>Ouvrir un sketch à partir d'un fichier</a:t>
              </a:r>
            </a:p>
            <a:p>
              <a:endParaRPr lang="fr-FR" sz="1300" dirty="0" smtClean="0"/>
            </a:p>
            <a:p>
              <a:r>
                <a:rPr lang="fr-FR" sz="1300" dirty="0" smtClean="0"/>
                <a:t>Sauvegarder le </a:t>
              </a:r>
              <a:r>
                <a:rPr lang="fr-FR" sz="1300" dirty="0" err="1" smtClean="0"/>
                <a:t>skecth</a:t>
              </a:r>
              <a:r>
                <a:rPr lang="fr-FR" sz="1300" dirty="0" smtClean="0"/>
                <a:t> actuelle dans un</a:t>
              </a:r>
            </a:p>
            <a:p>
              <a:r>
                <a:rPr lang="fr-FR" sz="1300" dirty="0" smtClean="0"/>
                <a:t> fichier</a:t>
              </a:r>
            </a:p>
            <a:p>
              <a:r>
                <a:rPr lang="fr-FR" sz="1300" dirty="0" smtClean="0"/>
                <a:t>Ouvrir la fenêtre « Serial Monitor »</a:t>
              </a:r>
              <a:endParaRPr lang="en-US" sz="1300" dirty="0" smtClean="0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7450" t="8682" r="86913" b="85620"/>
            <a:stretch/>
          </p:blipFill>
          <p:spPr bwMode="auto">
            <a:xfrm>
              <a:off x="6005513" y="3091586"/>
              <a:ext cx="219075" cy="265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4317" t="8682" r="80045" b="85620"/>
            <a:stretch/>
          </p:blipFill>
          <p:spPr bwMode="auto">
            <a:xfrm>
              <a:off x="6005513" y="3468121"/>
              <a:ext cx="219075" cy="265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9779" t="8682" r="74583" b="85620"/>
            <a:stretch/>
          </p:blipFill>
          <p:spPr bwMode="auto">
            <a:xfrm>
              <a:off x="6005513" y="3925321"/>
              <a:ext cx="219075" cy="265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4999" t="8682" r="69363" b="85620"/>
            <a:stretch/>
          </p:blipFill>
          <p:spPr bwMode="auto">
            <a:xfrm>
              <a:off x="6005515" y="4267200"/>
              <a:ext cx="219074" cy="265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90073" t="8682" r="4289" b="85620"/>
            <a:stretch/>
          </p:blipFill>
          <p:spPr bwMode="auto">
            <a:xfrm>
              <a:off x="6005513" y="4648200"/>
              <a:ext cx="219076" cy="265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0" name="Straight Arrow Connector 29"/>
          <p:cNvCxnSpPr/>
          <p:nvPr/>
        </p:nvCxnSpPr>
        <p:spPr>
          <a:xfrm flipH="1">
            <a:off x="4572000" y="1900535"/>
            <a:ext cx="91440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572000" y="2133599"/>
            <a:ext cx="91440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4572000" y="2362199"/>
            <a:ext cx="91440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1"/>
          </p:cNvCxnSpPr>
          <p:nvPr/>
        </p:nvCxnSpPr>
        <p:spPr>
          <a:xfrm rot="10800000" flipV="1">
            <a:off x="4572000" y="5809566"/>
            <a:ext cx="685800" cy="134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6777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0127"/>
          <a:stretch/>
        </p:blipFill>
        <p:spPr bwMode="auto">
          <a:xfrm>
            <a:off x="914400" y="1066800"/>
            <a:ext cx="7211928" cy="518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8384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7" name="Picture 3" descr="C:\Users\Home\Documents\Cours\Arduino\Projects\si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8572500" cy="52197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52400"/>
            <a:ext cx="8229600" cy="990584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Simulateur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Arduino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 descr="C:\Users\Home\Documents\Cours\Arduino\Projects\P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7215238" cy="4810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Composants</a:t>
            </a:r>
            <a:endParaRPr lang="fr-FR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/>
          <a:srcRect l="69697"/>
          <a:stretch>
            <a:fillRect/>
          </a:stretch>
        </p:blipFill>
        <p:spPr bwMode="auto">
          <a:xfrm>
            <a:off x="214282" y="1285860"/>
            <a:ext cx="1357322" cy="36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642910" y="4929198"/>
            <a:ext cx="17859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+    -</a:t>
            </a:r>
          </a:p>
          <a:p>
            <a:r>
              <a:rPr lang="fr-FR" sz="1000" dirty="0" err="1" smtClean="0"/>
              <a:t>D.Pin</a:t>
            </a:r>
            <a:r>
              <a:rPr lang="fr-FR" sz="1000" dirty="0" smtClean="0"/>
              <a:t>.  GND</a:t>
            </a:r>
          </a:p>
          <a:p>
            <a:endParaRPr lang="fr-FR" sz="1000" dirty="0"/>
          </a:p>
          <a:p>
            <a:r>
              <a:rPr lang="fr-FR" sz="1000" dirty="0" err="1" smtClean="0"/>
              <a:t>analogWrite</a:t>
            </a:r>
            <a:r>
              <a:rPr lang="fr-FR" sz="1000" dirty="0" smtClean="0"/>
              <a:t>(pin, valeur)</a:t>
            </a:r>
          </a:p>
          <a:p>
            <a:r>
              <a:rPr lang="fr-FR" sz="1000" dirty="0" err="1" smtClean="0"/>
              <a:t>digitalWrite</a:t>
            </a:r>
            <a:r>
              <a:rPr lang="fr-FR" sz="1000" dirty="0" smtClean="0"/>
              <a:t>(pin, valeur)</a:t>
            </a:r>
            <a:endParaRPr lang="fr-FR" sz="1000" dirty="0"/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500174"/>
            <a:ext cx="44481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2717810" y="4942846"/>
            <a:ext cx="19970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+   -</a:t>
            </a:r>
          </a:p>
          <a:p>
            <a:r>
              <a:rPr lang="fr-FR" sz="1000" dirty="0" err="1" smtClean="0"/>
              <a:t>D.Pin</a:t>
            </a:r>
            <a:r>
              <a:rPr lang="fr-FR" sz="1000" dirty="0" smtClean="0"/>
              <a:t>  GND</a:t>
            </a:r>
          </a:p>
          <a:p>
            <a:endParaRPr lang="fr-FR" sz="1000" dirty="0"/>
          </a:p>
          <a:p>
            <a:r>
              <a:rPr lang="fr-FR" sz="1000" dirty="0" err="1"/>
              <a:t>t</a:t>
            </a:r>
            <a:r>
              <a:rPr lang="fr-FR" sz="1000" dirty="0" err="1" smtClean="0"/>
              <a:t>one</a:t>
            </a:r>
            <a:r>
              <a:rPr lang="fr-FR" sz="1000" dirty="0" smtClean="0"/>
              <a:t>(pin, fréquence)</a:t>
            </a:r>
          </a:p>
          <a:p>
            <a:r>
              <a:rPr lang="fr-FR" sz="1000" dirty="0" err="1" smtClean="0"/>
              <a:t>tone</a:t>
            </a:r>
            <a:r>
              <a:rPr lang="fr-FR" sz="1000" dirty="0" smtClean="0"/>
              <a:t>(pin, fréquence, durée)</a:t>
            </a:r>
          </a:p>
          <a:p>
            <a:r>
              <a:rPr lang="fr-FR" sz="1000" dirty="0" err="1" smtClean="0"/>
              <a:t>noTone</a:t>
            </a:r>
            <a:r>
              <a:rPr lang="fr-FR" sz="1000" dirty="0" smtClean="0"/>
              <a:t>(pin)</a:t>
            </a:r>
          </a:p>
          <a:p>
            <a:endParaRPr lang="fr-FR" sz="1000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6420216" y="2509478"/>
            <a:ext cx="3233055" cy="121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6858016" y="5000636"/>
            <a:ext cx="199706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     + </a:t>
            </a:r>
            <a:r>
              <a:rPr lang="fr-FR" sz="1400" dirty="0" err="1" smtClean="0"/>
              <a:t>A.Pin</a:t>
            </a:r>
            <a:r>
              <a:rPr lang="fr-FR" dirty="0" smtClean="0"/>
              <a:t>  -</a:t>
            </a:r>
          </a:p>
          <a:p>
            <a:r>
              <a:rPr lang="fr-FR" sz="1000" dirty="0" smtClean="0"/>
              <a:t>               5V    </a:t>
            </a:r>
            <a:r>
              <a:rPr lang="fr-FR" sz="1000" dirty="0" err="1" smtClean="0"/>
              <a:t>A.Pin</a:t>
            </a:r>
            <a:r>
              <a:rPr lang="fr-FR" sz="1000" dirty="0" smtClean="0"/>
              <a:t>   GND</a:t>
            </a:r>
          </a:p>
          <a:p>
            <a:endParaRPr lang="fr-FR" sz="1000" dirty="0"/>
          </a:p>
          <a:p>
            <a:r>
              <a:rPr lang="fr-FR" sz="1000" dirty="0" smtClean="0"/>
              <a:t>                </a:t>
            </a:r>
            <a:r>
              <a:rPr lang="fr-FR" sz="1000" dirty="0" err="1" smtClean="0"/>
              <a:t>analogRead</a:t>
            </a:r>
            <a:r>
              <a:rPr lang="fr-FR" sz="1000" dirty="0" smtClean="0"/>
              <a:t>(pin)</a:t>
            </a:r>
          </a:p>
          <a:p>
            <a:endParaRPr lang="fr-FR" sz="1000" dirty="0"/>
          </a:p>
        </p:txBody>
      </p:sp>
      <p:sp>
        <p:nvSpPr>
          <p:cNvPr id="9" name="ZoneTexte 8"/>
          <p:cNvSpPr txBox="1"/>
          <p:nvPr/>
        </p:nvSpPr>
        <p:spPr>
          <a:xfrm>
            <a:off x="785786" y="1142984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LED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718107" y="1071546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Piezo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224708" y="1071546"/>
            <a:ext cx="177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Potentiomètre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www.socialmkg.com/wp-content/uploads/2011/02/warni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714356"/>
            <a:ext cx="57150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Cas1 : </a:t>
            </a:r>
            <a:r>
              <a:rPr lang="en-GB" sz="3600" dirty="0" err="1" smtClean="0"/>
              <a:t>Clignoter</a:t>
            </a:r>
            <a:r>
              <a:rPr lang="en-GB" sz="3600" dirty="0" smtClean="0"/>
              <a:t> </a:t>
            </a:r>
            <a:r>
              <a:rPr lang="en-GB" sz="3600" dirty="0" err="1" smtClean="0"/>
              <a:t>une</a:t>
            </a:r>
            <a:r>
              <a:rPr lang="en-GB" sz="3600" dirty="0" smtClean="0"/>
              <a:t> led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672" t="20346" r="36815" b="27383"/>
          <a:stretch/>
        </p:blipFill>
        <p:spPr bwMode="auto">
          <a:xfrm>
            <a:off x="0" y="1142984"/>
            <a:ext cx="9144000" cy="550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9604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Un </a:t>
            </a:r>
            <a:r>
              <a:rPr lang="en-US" sz="3600" dirty="0" err="1" smtClean="0"/>
              <a:t>schéma</a:t>
            </a:r>
            <a:r>
              <a:rPr lang="en-US" sz="3600" dirty="0" smtClean="0"/>
              <a:t> du circuit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53" t="14582" r="43776" b="15250"/>
          <a:stretch/>
        </p:blipFill>
        <p:spPr bwMode="auto">
          <a:xfrm>
            <a:off x="1676400" y="1219200"/>
            <a:ext cx="5544457" cy="481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4278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285721" y="1502689"/>
            <a:ext cx="8429684" cy="4339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1400" dirty="0" err="1">
                <a:solidFill>
                  <a:srgbClr val="CC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led;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rgbClr val="CC66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400" dirty="0" err="1" smtClean="0">
                <a:solidFill>
                  <a:srgbClr val="CC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count = 1;</a:t>
            </a:r>
            <a:endParaRPr lang="en-US" altLang="en-US" sz="1400" dirty="0" smtClean="0">
              <a:solidFill>
                <a:srgbClr val="7E7E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dirty="0">
              <a:solidFill>
                <a:srgbClr val="CC66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setup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   </a:t>
            </a:r>
            <a:r>
              <a:rPr lang="en-US" altLang="en-US" sz="14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led = 9;</a:t>
            </a:r>
            <a:r>
              <a:rPr lang="en-US" altLang="en-US" sz="1400" dirty="0" smtClean="0">
                <a:solidFill>
                  <a:srgbClr val="7E7E7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pinMode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(led,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66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OUTPUT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en-US" sz="1400" dirty="0" err="1" smtClean="0">
                <a:solidFill>
                  <a:srgbClr val="CC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Serial.begin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(9600); </a:t>
            </a:r>
            <a:r>
              <a:rPr lang="en-US" altLang="en-US" sz="1400" dirty="0" smtClean="0">
                <a:solidFill>
                  <a:srgbClr val="7E7E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communications à 9600 baud (char /second)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digitalWrite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(led,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66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HIGH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delay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(500); 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rgbClr val="7E7E7E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rgbClr val="7E7E7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digitalWrite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(led,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66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LOW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delay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(500); </a:t>
            </a:r>
          </a:p>
          <a:p>
            <a:pPr marL="0" indent="0">
              <a:buNone/>
            </a:pPr>
            <a:r>
              <a:rPr lang="en-US" altLang="en-US" sz="1400" dirty="0" smtClean="0">
                <a:solidFill>
                  <a:srgbClr val="CC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en-US" sz="1400" dirty="0" err="1" smtClean="0">
                <a:solidFill>
                  <a:srgbClr val="CC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Serial.print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("Count is ");</a:t>
            </a:r>
          </a:p>
          <a:p>
            <a:pPr marL="0" indent="0">
              <a:buNone/>
            </a:pPr>
            <a:r>
              <a:rPr lang="en-US" altLang="en-US" sz="1400" dirty="0" smtClean="0">
                <a:solidFill>
                  <a:srgbClr val="CC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en-US" sz="1400" dirty="0" err="1" smtClean="0">
                <a:solidFill>
                  <a:srgbClr val="CC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Serial.println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(count); </a:t>
            </a:r>
            <a:endParaRPr lang="en-US" altLang="en-US" sz="1400" dirty="0" smtClean="0">
              <a:solidFill>
                <a:srgbClr val="7E7E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count++;</a:t>
            </a:r>
            <a:endParaRPr lang="en-US" altLang="en-US" sz="1400" dirty="0" smtClean="0">
              <a:solidFill>
                <a:srgbClr val="7E7E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Cas1 : </a:t>
            </a:r>
            <a:r>
              <a:rPr lang="en-GB" dirty="0" err="1" smtClean="0"/>
              <a:t>Clignoter</a:t>
            </a:r>
            <a:r>
              <a:rPr lang="en-GB" dirty="0" smtClean="0"/>
              <a:t> </a:t>
            </a:r>
            <a:r>
              <a:rPr lang="en-GB" dirty="0" err="1" smtClean="0"/>
              <a:t>une</a:t>
            </a:r>
            <a:r>
              <a:rPr lang="en-GB" dirty="0" smtClean="0"/>
              <a:t> led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23405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Exercice 1 : Feux de signalisation</a:t>
            </a:r>
            <a:endParaRPr lang="fr-FR" dirty="0"/>
          </a:p>
        </p:txBody>
      </p:sp>
      <p:pic>
        <p:nvPicPr>
          <p:cNvPr id="1026" name="Picture 2" descr="http://image.tubefr.com/upload/6/5e/65ef06426ef9970caf83062211855b8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14488"/>
            <a:ext cx="7152382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714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Exrecice</a:t>
            </a:r>
            <a:r>
              <a:rPr lang="fr-FR" dirty="0" smtClean="0"/>
              <a:t> 2 : Envoi d’un mot en code morse</a:t>
            </a:r>
            <a:endParaRPr lang="fr-FR" dirty="0"/>
          </a:p>
        </p:txBody>
      </p:sp>
      <p:pic>
        <p:nvPicPr>
          <p:cNvPr id="78850" name="Picture 2" descr="File:International Morse Code-fr.svg"/>
          <p:cNvPicPr>
            <a:picLocks noChangeAspect="1" noChangeArrowheads="1"/>
          </p:cNvPicPr>
          <p:nvPr/>
        </p:nvPicPr>
        <p:blipFill>
          <a:blip r:embed="rId2"/>
          <a:srcRect t="7303"/>
          <a:stretch>
            <a:fillRect/>
          </a:stretch>
        </p:blipFill>
        <p:spPr bwMode="auto">
          <a:xfrm>
            <a:off x="3500430" y="801577"/>
            <a:ext cx="5214974" cy="6230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Cas</a:t>
            </a:r>
            <a:r>
              <a:rPr lang="en-GB" dirty="0" smtClean="0"/>
              <a:t> 2 : </a:t>
            </a:r>
            <a:r>
              <a:rPr lang="en-GB" dirty="0" err="1" smtClean="0"/>
              <a:t>Afficher</a:t>
            </a:r>
            <a:r>
              <a:rPr lang="en-GB" dirty="0" smtClean="0"/>
              <a:t> la </a:t>
            </a:r>
            <a:r>
              <a:rPr lang="en-GB" dirty="0" err="1" smtClean="0"/>
              <a:t>luminosité</a:t>
            </a:r>
            <a:r>
              <a:rPr lang="en-GB" dirty="0" smtClean="0"/>
              <a:t> </a:t>
            </a:r>
            <a:r>
              <a:rPr lang="en-GB" dirty="0" err="1" smtClean="0"/>
              <a:t>sur</a:t>
            </a:r>
            <a:r>
              <a:rPr lang="en-GB" dirty="0" smtClean="0"/>
              <a:t> la sortie serial</a:t>
            </a:r>
            <a:endParaRPr lang="fr-FR" dirty="0"/>
          </a:p>
        </p:txBody>
      </p:sp>
      <p:pic>
        <p:nvPicPr>
          <p:cNvPr id="69634" name="Picture 2" descr="Vue prototypage du montage de l'exemple Arduino LD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357298"/>
            <a:ext cx="4187140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285721" y="1502689"/>
            <a:ext cx="8429684" cy="2893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fr-FR" sz="1400" i="1" dirty="0" smtClean="0">
              <a:solidFill>
                <a:srgbClr val="408080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fr-FR" sz="1400" dirty="0" err="1" smtClean="0">
                <a:solidFill>
                  <a:srgbClr val="B00040"/>
                </a:solidFill>
              </a:rPr>
              <a:t>void</a:t>
            </a:r>
            <a:r>
              <a:rPr lang="fr-FR" sz="1400" dirty="0" smtClean="0"/>
              <a:t> </a:t>
            </a:r>
            <a:r>
              <a:rPr lang="fr-FR" sz="1400" dirty="0" smtClean="0">
                <a:solidFill>
                  <a:srgbClr val="0000FF"/>
                </a:solidFill>
              </a:rPr>
              <a:t>setup</a:t>
            </a:r>
            <a:r>
              <a:rPr lang="fr-FR" sz="1400" dirty="0" smtClean="0"/>
              <a:t>() {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fr-FR" sz="1400" i="1" dirty="0" smtClean="0">
                <a:solidFill>
                  <a:srgbClr val="408080"/>
                </a:solidFill>
              </a:rPr>
              <a:t>	// Initialise la communication avec le PC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fr-FR" sz="1400" dirty="0" smtClean="0"/>
              <a:t>	 </a:t>
            </a:r>
            <a:r>
              <a:rPr lang="fr-FR" sz="1400" dirty="0" err="1" smtClean="0"/>
              <a:t>Serial.begin</a:t>
            </a:r>
            <a:r>
              <a:rPr lang="fr-FR" sz="1400" dirty="0" smtClean="0"/>
              <a:t>(</a:t>
            </a:r>
            <a:r>
              <a:rPr lang="fr-FR" sz="1400" dirty="0" smtClean="0">
                <a:solidFill>
                  <a:srgbClr val="666666"/>
                </a:solidFill>
              </a:rPr>
              <a:t>9600</a:t>
            </a:r>
            <a:r>
              <a:rPr lang="fr-FR" sz="1400" dirty="0" smtClean="0"/>
              <a:t>);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fr-FR" sz="1400" dirty="0" smtClean="0"/>
              <a:t>}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fr-FR" sz="1400" i="1" dirty="0" smtClean="0">
                <a:solidFill>
                  <a:srgbClr val="408080"/>
                </a:solidFill>
              </a:rPr>
              <a:t>// Fonction </a:t>
            </a:r>
            <a:r>
              <a:rPr lang="fr-FR" sz="1400" i="1" dirty="0" err="1" smtClean="0">
                <a:solidFill>
                  <a:srgbClr val="408080"/>
                </a:solidFill>
              </a:rPr>
              <a:t>loop</a:t>
            </a:r>
            <a:r>
              <a:rPr lang="fr-FR" sz="1400" i="1" dirty="0" smtClean="0">
                <a:solidFill>
                  <a:srgbClr val="408080"/>
                </a:solidFill>
              </a:rPr>
              <a:t>(), appelée continuellement en boucle tant que la carte </a:t>
            </a:r>
            <a:r>
              <a:rPr lang="fr-FR" sz="1400" i="1" dirty="0" err="1" smtClean="0">
                <a:solidFill>
                  <a:srgbClr val="408080"/>
                </a:solidFill>
              </a:rPr>
              <a:t>Arduino</a:t>
            </a:r>
            <a:r>
              <a:rPr lang="fr-FR" sz="1400" i="1" dirty="0" smtClean="0">
                <a:solidFill>
                  <a:srgbClr val="408080"/>
                </a:solidFill>
              </a:rPr>
              <a:t> est alimentée</a:t>
            </a:r>
            <a:r>
              <a:rPr lang="fr-FR" sz="1400" dirty="0" smtClean="0"/>
              <a:t> </a:t>
            </a:r>
            <a:r>
              <a:rPr lang="fr-FR" sz="1400" dirty="0" err="1" smtClean="0">
                <a:solidFill>
                  <a:srgbClr val="B00040"/>
                </a:solidFill>
              </a:rPr>
              <a:t>void</a:t>
            </a:r>
            <a:r>
              <a:rPr lang="fr-FR" sz="1400" dirty="0" smtClean="0"/>
              <a:t> </a:t>
            </a:r>
            <a:r>
              <a:rPr lang="fr-FR" sz="1400" dirty="0" err="1" smtClean="0">
                <a:solidFill>
                  <a:srgbClr val="0000FF"/>
                </a:solidFill>
              </a:rPr>
              <a:t>loop</a:t>
            </a:r>
            <a:r>
              <a:rPr lang="fr-FR" sz="1400" dirty="0" smtClean="0"/>
              <a:t>() {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fr-FR" sz="1400" i="1" dirty="0" smtClean="0">
                <a:solidFill>
                  <a:srgbClr val="408080"/>
                </a:solidFill>
              </a:rPr>
              <a:t>	// Mesure la tension sur la broche A0</a:t>
            </a:r>
            <a:r>
              <a:rPr lang="fr-FR" sz="1400" dirty="0" smtClean="0"/>
              <a:t>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fr-FR" sz="1400" dirty="0" smtClean="0">
                <a:solidFill>
                  <a:srgbClr val="B00040"/>
                </a:solidFill>
              </a:rPr>
              <a:t>	</a:t>
            </a:r>
            <a:r>
              <a:rPr lang="fr-FR" sz="1400" dirty="0" err="1" smtClean="0">
                <a:solidFill>
                  <a:srgbClr val="B00040"/>
                </a:solidFill>
              </a:rPr>
              <a:t>int</a:t>
            </a:r>
            <a:r>
              <a:rPr lang="fr-FR" sz="1400" dirty="0" smtClean="0"/>
              <a:t> valeur </a:t>
            </a:r>
            <a:r>
              <a:rPr lang="fr-FR" sz="1400" dirty="0" smtClean="0">
                <a:solidFill>
                  <a:srgbClr val="666666"/>
                </a:solidFill>
              </a:rPr>
              <a:t>=</a:t>
            </a:r>
            <a:r>
              <a:rPr lang="fr-FR" sz="1400" dirty="0" smtClean="0"/>
              <a:t> </a:t>
            </a:r>
            <a:r>
              <a:rPr lang="fr-FR" sz="1400" dirty="0" err="1" smtClean="0"/>
              <a:t>analogRead</a:t>
            </a:r>
            <a:r>
              <a:rPr lang="fr-FR" sz="1400" dirty="0" smtClean="0"/>
              <a:t>(A0);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fr-FR" sz="1400" i="1" dirty="0" smtClean="0">
                <a:solidFill>
                  <a:srgbClr val="408080"/>
                </a:solidFill>
              </a:rPr>
              <a:t>	// Envoi la mesure au PC pour affichage et attends 250ms</a:t>
            </a:r>
            <a:r>
              <a:rPr lang="fr-FR" sz="1400" dirty="0" smtClean="0"/>
              <a:t>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fr-FR" sz="1400" dirty="0" smtClean="0"/>
              <a:t>	</a:t>
            </a:r>
            <a:r>
              <a:rPr lang="fr-FR" sz="1400" dirty="0" err="1" smtClean="0"/>
              <a:t>Serial.println</a:t>
            </a:r>
            <a:r>
              <a:rPr lang="fr-FR" sz="1400" dirty="0" smtClean="0"/>
              <a:t>(valeur);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fr-FR" sz="1400" dirty="0" smtClean="0"/>
              <a:t>	</a:t>
            </a:r>
            <a:r>
              <a:rPr lang="fr-FR" sz="1400" dirty="0" err="1" smtClean="0"/>
              <a:t>delay</a:t>
            </a:r>
            <a:r>
              <a:rPr lang="fr-FR" sz="1400" dirty="0" smtClean="0"/>
              <a:t>(</a:t>
            </a:r>
            <a:r>
              <a:rPr lang="fr-FR" sz="1400" dirty="0" smtClean="0">
                <a:solidFill>
                  <a:srgbClr val="666666"/>
                </a:solidFill>
              </a:rPr>
              <a:t>250</a:t>
            </a:r>
            <a:r>
              <a:rPr lang="fr-FR" sz="1400" dirty="0" smtClean="0"/>
              <a:t>);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fr-FR" sz="1400" dirty="0" smtClean="0"/>
              <a:t>}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Cas</a:t>
            </a:r>
            <a:r>
              <a:rPr lang="en-GB" dirty="0" smtClean="0"/>
              <a:t> 2 : </a:t>
            </a:r>
            <a:r>
              <a:rPr lang="en-GB" dirty="0" err="1" smtClean="0"/>
              <a:t>Afficher</a:t>
            </a:r>
            <a:r>
              <a:rPr lang="en-GB" dirty="0" smtClean="0"/>
              <a:t> la </a:t>
            </a:r>
            <a:r>
              <a:rPr lang="en-GB" dirty="0" err="1" smtClean="0"/>
              <a:t>luminosité</a:t>
            </a:r>
            <a:r>
              <a:rPr lang="en-GB" dirty="0" smtClean="0"/>
              <a:t> </a:t>
            </a:r>
            <a:r>
              <a:rPr lang="en-GB" dirty="0" err="1" smtClean="0"/>
              <a:t>sur</a:t>
            </a:r>
            <a:r>
              <a:rPr lang="en-GB" dirty="0" smtClean="0"/>
              <a:t> la sortie serial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23405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Exercice 3</a:t>
            </a:r>
            <a:r>
              <a:rPr lang="fr-FR" smtClean="0"/>
              <a:t>: Niveau </a:t>
            </a:r>
            <a:r>
              <a:rPr lang="fr-FR" dirty="0" smtClean="0"/>
              <a:t>de luminosité </a:t>
            </a:r>
            <a:endParaRPr lang="fr-FR" dirty="0"/>
          </a:p>
        </p:txBody>
      </p:sp>
      <p:pic>
        <p:nvPicPr>
          <p:cNvPr id="4" name="Picture 2" descr="http://image.tubefr.com/upload/6/5e/65ef06426ef9970caf83062211855b8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14488"/>
            <a:ext cx="7152382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C:\Users\Home\Documents\Cours\Arduino\Projects\mini_qua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85926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1428736"/>
            <a:ext cx="6725287" cy="5043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C:\Users\Home\Documents\Cours\Arduino\Projects\ASPIRATEU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C:\Users\Home\Documents\Cours\Arduino\Projects\P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0213" y="1276350"/>
            <a:ext cx="5743575" cy="430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 descr="C:\Users\Home\Documents\Cours\Arduino\Projects\p3 mp3_play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7000924" cy="5000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2772</TotalTime>
  <Words>1098</Words>
  <Application>Microsoft Office PowerPoint</Application>
  <PresentationFormat>Affichage à l'écran (4:3)</PresentationFormat>
  <Paragraphs>252</Paragraphs>
  <Slides>49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50" baseType="lpstr">
      <vt:lpstr>Rotonde</vt:lpstr>
      <vt:lpstr>Arduino</vt:lpstr>
      <vt:lpstr>Arduino</vt:lpstr>
      <vt:lpstr>Quelques Projets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Les modèles d’Arduino</vt:lpstr>
      <vt:lpstr>Arduino Types</vt:lpstr>
      <vt:lpstr>Arduino Uno 69 x 53 x 15 mm</vt:lpstr>
      <vt:lpstr>Arduino Uno Spec</vt:lpstr>
      <vt:lpstr>Arduino Mega – Plus large  107 x 53 x 15 mm</vt:lpstr>
      <vt:lpstr>Arduino Mini 30 x 18 mm</vt:lpstr>
      <vt:lpstr>Diapositive 18</vt:lpstr>
      <vt:lpstr>LilyPad</vt:lpstr>
      <vt:lpstr>Diapositive 20</vt:lpstr>
      <vt:lpstr>Sinon ….</vt:lpstr>
      <vt:lpstr>Raspberry Model B</vt:lpstr>
      <vt:lpstr>Quelques Composants pour arduino</vt:lpstr>
      <vt:lpstr>Diapositive 24</vt:lpstr>
      <vt:lpstr>Seismic shield</vt:lpstr>
      <vt:lpstr>GSM Shield</vt:lpstr>
      <vt:lpstr>Ethernet Shield</vt:lpstr>
      <vt:lpstr>Wifi Shield</vt:lpstr>
      <vt:lpstr>Breadboard</vt:lpstr>
      <vt:lpstr>Arduino IDE</vt:lpstr>
      <vt:lpstr>Introduction à l’IDE</vt:lpstr>
      <vt:lpstr>Syntaxe du langage Arduino</vt:lpstr>
      <vt:lpstr>Syntaxe du langage Arduino</vt:lpstr>
      <vt:lpstr>Syntaxe du langage Arduino</vt:lpstr>
      <vt:lpstr>Syntaxe du langage Arduino</vt:lpstr>
      <vt:lpstr>Syntaxe du langage Arduino</vt:lpstr>
      <vt:lpstr>IDE d’Arduino</vt:lpstr>
      <vt:lpstr>Diapositive 38</vt:lpstr>
      <vt:lpstr>Diapositive 39</vt:lpstr>
      <vt:lpstr>Composants</vt:lpstr>
      <vt:lpstr>Diapositive 41</vt:lpstr>
      <vt:lpstr>Cas1 : Clignoter une led</vt:lpstr>
      <vt:lpstr>Un schéma du circuit</vt:lpstr>
      <vt:lpstr>Cas1 : Clignoter une led</vt:lpstr>
      <vt:lpstr>Exercice 1 : Feux de signalisation</vt:lpstr>
      <vt:lpstr>Exrecice 2 : Envoi d’un mot en code morse</vt:lpstr>
      <vt:lpstr>Cas 2 : Afficher la luminosité sur la sortie serial</vt:lpstr>
      <vt:lpstr>Cas 2 : Afficher la luminosité sur la sortie serial</vt:lpstr>
      <vt:lpstr>Exercice 3: Niveau de luminosité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Home</dc:creator>
  <cp:lastModifiedBy>hicham</cp:lastModifiedBy>
  <cp:revision>172</cp:revision>
  <dcterms:created xsi:type="dcterms:W3CDTF">2017-01-30T18:54:08Z</dcterms:created>
  <dcterms:modified xsi:type="dcterms:W3CDTF">2021-10-20T08:27:27Z</dcterms:modified>
</cp:coreProperties>
</file>