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handoutMasterIdLst>
    <p:handoutMasterId r:id="rId23"/>
  </p:handoutMasterIdLst>
  <p:sldIdLst>
    <p:sldId id="257" r:id="rId2"/>
    <p:sldId id="613" r:id="rId3"/>
    <p:sldId id="629" r:id="rId4"/>
    <p:sldId id="628" r:id="rId5"/>
    <p:sldId id="630" r:id="rId6"/>
    <p:sldId id="631" r:id="rId7"/>
    <p:sldId id="632" r:id="rId8"/>
    <p:sldId id="633" r:id="rId9"/>
    <p:sldId id="634" r:id="rId10"/>
    <p:sldId id="635" r:id="rId11"/>
    <p:sldId id="636" r:id="rId12"/>
    <p:sldId id="637" r:id="rId13"/>
    <p:sldId id="638" r:id="rId14"/>
    <p:sldId id="639" r:id="rId15"/>
    <p:sldId id="640" r:id="rId16"/>
    <p:sldId id="642" r:id="rId17"/>
    <p:sldId id="641" r:id="rId18"/>
    <p:sldId id="643" r:id="rId19"/>
    <p:sldId id="644" r:id="rId20"/>
    <p:sldId id="645" r:id="rId21"/>
  </p:sldIdLst>
  <p:sldSz cx="12192000" cy="6858000"/>
  <p:notesSz cx="7099300" cy="10234613"/>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DB9B9"/>
    <a:srgbClr val="99CB3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676" autoAdjust="0"/>
    <p:restoredTop sz="98566" autoAdjust="0"/>
  </p:normalViewPr>
  <p:slideViewPr>
    <p:cSldViewPr snapToGrid="0">
      <p:cViewPr>
        <p:scale>
          <a:sx n="70" d="100"/>
          <a:sy n="70" d="100"/>
        </p:scale>
        <p:origin x="-922" y="-365"/>
      </p:cViewPr>
      <p:guideLst>
        <p:guide orient="horz" pos="2160"/>
        <p:guide orient="horz" pos="4128"/>
        <p:guide pos="3840"/>
        <p:guide pos="7296"/>
      </p:guideLst>
    </p:cSldViewPr>
  </p:slideViewPr>
  <p:outlineViewPr>
    <p:cViewPr>
      <p:scale>
        <a:sx n="33" d="100"/>
        <a:sy n="33" d="100"/>
      </p:scale>
      <p:origin x="0" y="17292"/>
    </p:cViewPr>
  </p:outlineViewPr>
  <p:notesTextViewPr>
    <p:cViewPr>
      <p:scale>
        <a:sx n="3" d="2"/>
        <a:sy n="3" d="2"/>
      </p:scale>
      <p:origin x="0" y="0"/>
    </p:cViewPr>
  </p:notesTextViewPr>
  <p:notesViewPr>
    <p:cSldViewPr snapToGrid="0" showGuides="1">
      <p:cViewPr varScale="1">
        <p:scale>
          <a:sx n="51" d="100"/>
          <a:sy n="51" d="100"/>
        </p:scale>
        <p:origin x="-2568" y="-90"/>
      </p:cViewPr>
      <p:guideLst>
        <p:guide orient="horz" pos="3223"/>
        <p:guide pos="22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6363" cy="513508"/>
          </a:xfrm>
          <a:prstGeom prst="rect">
            <a:avLst/>
          </a:prstGeom>
        </p:spPr>
        <p:txBody>
          <a:bodyPr vert="horz" lIns="99048" tIns="49524" rIns="99048" bIns="49524" rtlCol="0"/>
          <a:lstStyle>
            <a:lvl1pPr algn="l">
              <a:defRPr sz="1300"/>
            </a:lvl1pPr>
          </a:lstStyle>
          <a:p>
            <a:pPr rtl="0"/>
            <a:r>
              <a:rPr lang="fr-FR" dirty="0"/>
              <a:t>Mr.MEGNAFI Hicham (ESSA - Tlemcen) Email : megnafi.hicham@gmail.com</a:t>
            </a:r>
          </a:p>
        </p:txBody>
      </p:sp>
      <p:sp>
        <p:nvSpPr>
          <p:cNvPr id="3" name="Espace réservé de la date 2"/>
          <p:cNvSpPr>
            <a:spLocks noGrp="1"/>
          </p:cNvSpPr>
          <p:nvPr>
            <p:ph type="dt" sz="quarter" idx="1"/>
          </p:nvPr>
        </p:nvSpPr>
        <p:spPr>
          <a:xfrm>
            <a:off x="4021295" y="0"/>
            <a:ext cx="3076363" cy="513508"/>
          </a:xfrm>
          <a:prstGeom prst="rect">
            <a:avLst/>
          </a:prstGeom>
        </p:spPr>
        <p:txBody>
          <a:bodyPr vert="horz" lIns="99048" tIns="49524" rIns="99048" bIns="49524" rtlCol="0"/>
          <a:lstStyle>
            <a:lvl1pPr algn="r">
              <a:defRPr sz="1300"/>
            </a:lvl1pPr>
          </a:lstStyle>
          <a:p>
            <a:pPr rtl="0"/>
            <a:fld id="{A9FDCB53-72AA-43CD-9FCE-A0499508149C}" type="datetime1">
              <a:rPr lang="fr-FR" smtClean="0"/>
              <a:pPr rtl="0"/>
              <a:t>03/06/2026</a:t>
            </a:fld>
            <a:endParaRPr lang="fr-FR"/>
          </a:p>
        </p:txBody>
      </p:sp>
      <p:sp>
        <p:nvSpPr>
          <p:cNvPr id="4" name="Espace réservé du pied de page 3"/>
          <p:cNvSpPr>
            <a:spLocks noGrp="1"/>
          </p:cNvSpPr>
          <p:nvPr>
            <p:ph type="ftr" sz="quarter" idx="2"/>
          </p:nvPr>
        </p:nvSpPr>
        <p:spPr>
          <a:xfrm>
            <a:off x="1" y="9721109"/>
            <a:ext cx="3076363" cy="513507"/>
          </a:xfrm>
          <a:prstGeom prst="rect">
            <a:avLst/>
          </a:prstGeom>
        </p:spPr>
        <p:txBody>
          <a:bodyPr vert="horz" lIns="99048" tIns="49524" rIns="99048" bIns="49524" rtlCol="0" anchor="b"/>
          <a:lstStyle>
            <a:lvl1pPr algn="l">
              <a:defRPr sz="1300"/>
            </a:lvl1pPr>
          </a:lstStyle>
          <a:p>
            <a:pPr rtl="0"/>
            <a:r>
              <a:rPr lang="fr-FR" dirty="0"/>
              <a:t>Mr.MEGNAFI Hicham (ESSA Tlemcen) Email : megnafi.hicham@gmail.com</a:t>
            </a:r>
          </a:p>
        </p:txBody>
      </p:sp>
      <p:sp>
        <p:nvSpPr>
          <p:cNvPr id="5" name="Espace réservé du numéro de diapositive 4"/>
          <p:cNvSpPr>
            <a:spLocks noGrp="1"/>
          </p:cNvSpPr>
          <p:nvPr>
            <p:ph type="sldNum" sz="quarter" idx="3"/>
          </p:nvPr>
        </p:nvSpPr>
        <p:spPr>
          <a:xfrm>
            <a:off x="4021295" y="9721109"/>
            <a:ext cx="3076363" cy="513507"/>
          </a:xfrm>
          <a:prstGeom prst="rect">
            <a:avLst/>
          </a:prstGeom>
        </p:spPr>
        <p:txBody>
          <a:bodyPr vert="horz" lIns="99048" tIns="49524" rIns="99048" bIns="49524" rtlCol="0" anchor="b"/>
          <a:lstStyle>
            <a:lvl1pPr algn="r">
              <a:defRPr sz="1300"/>
            </a:lvl1pPr>
          </a:lstStyle>
          <a:p>
            <a:pPr rtl="0"/>
            <a:fld id="{C64E50CC-F33A-4EF4-9F12-93EC4A21A0CF}" type="slidenum">
              <a:rPr lang="fr-FR" smtClean="0"/>
              <a:pPr rtl="0"/>
              <a:t>‹N°›</a:t>
            </a:fld>
            <a:endParaRPr lang="fr-FR"/>
          </a:p>
        </p:txBody>
      </p:sp>
    </p:spTree>
    <p:extLst>
      <p:ext uri="{BB962C8B-B14F-4D97-AF65-F5344CB8AC3E}">
        <p14:creationId xmlns:p14="http://schemas.microsoft.com/office/powerpoint/2010/main" xmlns="" val="132329507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6363" cy="513508"/>
          </a:xfrm>
          <a:prstGeom prst="rect">
            <a:avLst/>
          </a:prstGeom>
        </p:spPr>
        <p:txBody>
          <a:bodyPr vert="horz" lIns="99048" tIns="49524" rIns="99048" bIns="49524" rtlCol="0"/>
          <a:lstStyle>
            <a:lvl1pPr algn="l">
              <a:defRPr sz="1300"/>
            </a:lvl1pPr>
          </a:lstStyle>
          <a:p>
            <a:pPr rtl="0"/>
            <a:r>
              <a:rPr lang="fr-FR" noProof="0" dirty="0"/>
              <a:t>Mr.MEGNAFI Hicham (ESSA - Tlemcen) Email : megnafi.hicham@gmail.com</a:t>
            </a:r>
          </a:p>
        </p:txBody>
      </p:sp>
      <p:sp>
        <p:nvSpPr>
          <p:cNvPr id="3" name="Espace réservé de la date 2"/>
          <p:cNvSpPr>
            <a:spLocks noGrp="1"/>
          </p:cNvSpPr>
          <p:nvPr>
            <p:ph type="dt" idx="1"/>
          </p:nvPr>
        </p:nvSpPr>
        <p:spPr>
          <a:xfrm>
            <a:off x="4021295" y="0"/>
            <a:ext cx="3076363" cy="513508"/>
          </a:xfrm>
          <a:prstGeom prst="rect">
            <a:avLst/>
          </a:prstGeom>
        </p:spPr>
        <p:txBody>
          <a:bodyPr vert="horz" lIns="99048" tIns="49524" rIns="99048" bIns="49524" rtlCol="0"/>
          <a:lstStyle>
            <a:lvl1pPr algn="r">
              <a:defRPr sz="1300"/>
            </a:lvl1pPr>
          </a:lstStyle>
          <a:p>
            <a:pPr rtl="0"/>
            <a:fld id="{A4CD182F-7DDD-4384-AA69-7AB64275A48B}" type="datetime1">
              <a:rPr lang="fr-FR" noProof="0" smtClean="0"/>
              <a:pPr rtl="0"/>
              <a:t>03/06/2026</a:t>
            </a:fld>
            <a:endParaRPr lang="fr-FR" noProof="0"/>
          </a:p>
        </p:txBody>
      </p:sp>
      <p:sp>
        <p:nvSpPr>
          <p:cNvPr id="4" name="Espace réservé de l’image des diapositives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pPr rtl="0"/>
            <a:endParaRPr lang="fr-FR" noProof="0"/>
          </a:p>
        </p:txBody>
      </p:sp>
      <p:sp>
        <p:nvSpPr>
          <p:cNvPr id="5" name="Espace réservé des commentaires 4"/>
          <p:cNvSpPr>
            <a:spLocks noGrp="1"/>
          </p:cNvSpPr>
          <p:nvPr>
            <p:ph type="body" sz="quarter" idx="3"/>
          </p:nvPr>
        </p:nvSpPr>
        <p:spPr>
          <a:xfrm>
            <a:off x="709930" y="4925409"/>
            <a:ext cx="5679440" cy="4029879"/>
          </a:xfrm>
          <a:prstGeom prst="rect">
            <a:avLst/>
          </a:prstGeom>
        </p:spPr>
        <p:txBody>
          <a:bodyPr vert="horz" lIns="99048" tIns="49524" rIns="99048" bIns="49524" rtlCol="0"/>
          <a:lstStyle/>
          <a:p>
            <a:pPr lvl="0" rtl="0" eaLnBrk="1" latinLnBrk="0" hangingPunct="1"/>
            <a:r>
              <a:rPr lang="fr-FR"/>
              <a:t>Modifiez les styles du texte</a:t>
            </a:r>
          </a:p>
          <a:p>
            <a:pPr lvl="1" rtl="0"/>
            <a:r>
              <a:rPr lang="fr-FR" noProof="0"/>
              <a:t>Deuxième </a:t>
            </a:r>
            <a:r>
              <a:rPr lang="fr-FR" noProof="0" dirty="0"/>
              <a:t>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1" y="9721109"/>
            <a:ext cx="3076363" cy="513507"/>
          </a:xfrm>
          <a:prstGeom prst="rect">
            <a:avLst/>
          </a:prstGeom>
        </p:spPr>
        <p:txBody>
          <a:bodyPr vert="horz" lIns="99048" tIns="49524" rIns="99048" bIns="49524" rtlCol="0" anchor="b"/>
          <a:lstStyle>
            <a:lvl1pPr algn="l">
              <a:defRPr sz="1300"/>
            </a:lvl1pPr>
          </a:lstStyle>
          <a:p>
            <a:pPr rtl="0"/>
            <a:r>
              <a:rPr lang="fr-FR" noProof="0" dirty="0"/>
              <a:t>Mr.MEGNAFI Hicham (ESSA Tlemcen) Email : megnafi.hicham@gmail.com</a:t>
            </a:r>
          </a:p>
        </p:txBody>
      </p:sp>
      <p:sp>
        <p:nvSpPr>
          <p:cNvPr id="7" name="Espace réservé du numéro de diapositive 6"/>
          <p:cNvSpPr>
            <a:spLocks noGrp="1"/>
          </p:cNvSpPr>
          <p:nvPr>
            <p:ph type="sldNum" sz="quarter" idx="5"/>
          </p:nvPr>
        </p:nvSpPr>
        <p:spPr>
          <a:xfrm>
            <a:off x="4021295" y="9721109"/>
            <a:ext cx="3076363" cy="513507"/>
          </a:xfrm>
          <a:prstGeom prst="rect">
            <a:avLst/>
          </a:prstGeom>
        </p:spPr>
        <p:txBody>
          <a:bodyPr vert="horz" lIns="99048" tIns="49524" rIns="99048" bIns="49524" rtlCol="0" anchor="b"/>
          <a:lstStyle>
            <a:lvl1pPr algn="r">
              <a:defRPr sz="1300"/>
            </a:lvl1pPr>
          </a:lstStyle>
          <a:p>
            <a:pPr rtl="0"/>
            <a:fld id="{32674CE4-FBD8-4481-AEFB-CA53E599A745}" type="slidenum">
              <a:rPr lang="fr-FR" noProof="0" smtClean="0"/>
              <a:pPr rtl="0"/>
              <a:t>‹N°›</a:t>
            </a:fld>
            <a:endParaRPr lang="fr-FR" noProof="0"/>
          </a:p>
        </p:txBody>
      </p:sp>
    </p:spTree>
    <p:extLst>
      <p:ext uri="{BB962C8B-B14F-4D97-AF65-F5344CB8AC3E}">
        <p14:creationId xmlns:p14="http://schemas.microsoft.com/office/powerpoint/2010/main" xmlns="" val="127326818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a:t>
            </a:fld>
            <a:endParaRPr lang="fr-FR" noProof="0" dirty="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10</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11</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12</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13</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14</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15</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16</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17</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18</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19</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2</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20</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3</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4</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5</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6</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7</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8</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32674CE4-FBD8-4481-AEFB-CA53E599A745}" type="slidenum">
              <a:rPr lang="fr-FR" noProof="0" smtClean="0"/>
              <a:pPr rtl="0"/>
              <a:t>9</a:t>
            </a:fld>
            <a:endParaRPr lang="fr-FR" noProof="0"/>
          </a:p>
        </p:txBody>
      </p:sp>
      <p:sp>
        <p:nvSpPr>
          <p:cNvPr id="5" name="Espace réservé du pied de page 4"/>
          <p:cNvSpPr>
            <a:spLocks noGrp="1"/>
          </p:cNvSpPr>
          <p:nvPr>
            <p:ph type="ftr" sz="quarter" idx="11"/>
          </p:nvPr>
        </p:nvSpPr>
        <p:spPr/>
        <p:txBody>
          <a:bodyPr/>
          <a:lstStyle/>
          <a:p>
            <a:pPr rtl="0"/>
            <a:r>
              <a:rPr lang="fr-FR" noProof="0" dirty="0"/>
              <a:t>Mr.MEGNAFI Hicham (ESSA Tlemcen) Email : megnafi.hicham@gmail.com</a:t>
            </a:r>
          </a:p>
        </p:txBody>
      </p:sp>
    </p:spTree>
    <p:extLst>
      <p:ext uri="{BB962C8B-B14F-4D97-AF65-F5344CB8AC3E}">
        <p14:creationId xmlns:p14="http://schemas.microsoft.com/office/powerpoint/2010/main" xmlns="" val="922943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useBgFill="1">
        <p:nvSpPr>
          <p:cNvPr id="30" name="Rectangle à coins arrondis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useBgFill="1">
        <p:nvSpPr>
          <p:cNvPr id="31" name="Rectangle à coins arrondis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8" name="Titre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fr-FR" noProof="0"/>
              <a:t>Cliquez pour modifier le style du titre</a:t>
            </a:r>
          </a:p>
        </p:txBody>
      </p:sp>
      <p:sp>
        <p:nvSpPr>
          <p:cNvPr id="9" name="Sous-titre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fr-FR" noProof="0"/>
              <a:t>Cliquez pour modifier le style des sous-titres du masque</a:t>
            </a:r>
          </a:p>
        </p:txBody>
      </p:sp>
      <p:sp>
        <p:nvSpPr>
          <p:cNvPr id="17" name="Espace réservé du pied de page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endParaRPr lang="fr-FR" noProof="0"/>
          </a:p>
        </p:txBody>
      </p:sp>
      <p:sp>
        <p:nvSpPr>
          <p:cNvPr id="28" name="Espace réservé de la date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fld id="{0DEF8857-9C0C-49BC-9529-CFD3AAFA244E}" type="datetime2">
              <a:rPr lang="fr-FR" noProof="0" smtClean="0"/>
              <a:pPr rtl="0"/>
              <a:t>mercredi 3 juin 2026</a:t>
            </a:fld>
            <a:endParaRPr lang="fr-FR" noProof="0"/>
          </a:p>
        </p:txBody>
      </p:sp>
      <p:sp>
        <p:nvSpPr>
          <p:cNvPr id="29" name="Espace réservé du numéro de diapositive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6011521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Cliquez pour modifier le style du titre</a:t>
            </a:r>
            <a:endParaRPr lang="fr-FR" noProof="0" dirty="0"/>
          </a:p>
        </p:txBody>
      </p:sp>
      <p:sp>
        <p:nvSpPr>
          <p:cNvPr id="3" name="Espace réservé du texte vertical 2"/>
          <p:cNvSpPr>
            <a:spLocks noGrp="1"/>
          </p:cNvSpPr>
          <p:nvPr>
            <p:ph type="body" orient="vert" idx="1"/>
          </p:nvPr>
        </p:nvSpPr>
        <p:spPr/>
        <p:txBody>
          <a:bodyPr vert="eaVert" rtlCol="0"/>
          <a:lstStyle>
            <a:lvl1pPr>
              <a:defRPr/>
            </a:lvl1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4" name="Espace réservé de la date 3"/>
          <p:cNvSpPr>
            <a:spLocks noGrp="1"/>
          </p:cNvSpPr>
          <p:nvPr>
            <p:ph type="dt" sz="half" idx="10"/>
          </p:nvPr>
        </p:nvSpPr>
        <p:spPr/>
        <p:txBody>
          <a:bodyPr rtlCol="0"/>
          <a:lstStyle/>
          <a:p>
            <a:pPr rtl="0"/>
            <a:fld id="{30DCDABE-00EA-4DD8-AEA8-06B73DE46E92}" type="datetime2">
              <a:rPr lang="fr-FR" noProof="0" smtClean="0"/>
              <a:pPr rtl="0"/>
              <a:t>mercredi 3 juin 2026</a:t>
            </a:fld>
            <a:endParaRPr lang="fr-FR" noProof="0"/>
          </a:p>
        </p:txBody>
      </p:sp>
      <p:sp>
        <p:nvSpPr>
          <p:cNvPr id="6" name="Espace réservé du numéro de diapositive 5"/>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46784421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042400" y="1143000"/>
            <a:ext cx="2540000" cy="5448300"/>
          </a:xfrm>
        </p:spPr>
        <p:txBody>
          <a:bodyPr vert="eaVert" rtlCol="0"/>
          <a:lstStyle>
            <a:lvl1pPr>
              <a:defRPr/>
            </a:lvl1pPr>
          </a:lstStyle>
          <a:p>
            <a:pPr rtl="0"/>
            <a:r>
              <a:rPr lang="fr-FR" noProof="0"/>
              <a:t>Cliquez pour modifier le style du titre</a:t>
            </a:r>
            <a:endParaRPr lang="fr-FR" noProof="0" dirty="0"/>
          </a:p>
        </p:txBody>
      </p:sp>
      <p:sp>
        <p:nvSpPr>
          <p:cNvPr id="3" name="Espace réservé du texte vertical 2"/>
          <p:cNvSpPr>
            <a:spLocks noGrp="1"/>
          </p:cNvSpPr>
          <p:nvPr>
            <p:ph type="body" orient="vert" idx="1" hasCustomPrompt="1"/>
          </p:nvPr>
        </p:nvSpPr>
        <p:spPr>
          <a:xfrm>
            <a:off x="609600" y="1143000"/>
            <a:ext cx="8331200" cy="5448300"/>
          </a:xfrm>
        </p:spPr>
        <p:txBody>
          <a:bodyPr vert="eaVert" rtlCol="0"/>
          <a:lstStyle>
            <a:lvl1pPr rtl="0" eaLnBrk="1" latinLnBrk="0" hangingPunct="1">
              <a:defRPr/>
            </a:lvl1pPr>
            <a:lvl5pPr>
              <a:defRPr/>
            </a:lvl5pPr>
          </a:lstStyle>
          <a:p>
            <a:pPr lvl="0" rtl="0" eaLnBrk="1" latinLnBrk="0" hangingPunct="1"/>
            <a:r>
              <a:rPr lang="fr-FR" dirty="0"/>
              <a:t>Modifiez les styles du texte</a:t>
            </a:r>
          </a:p>
          <a:p>
            <a:pPr lvl="1" rtl="0" eaLnBrk="1" latinLnBrk="0" hangingPunct="1"/>
            <a:r>
              <a:rPr lang="fr-FR" noProof="0" dirty="0"/>
              <a:t>Deuxième niveau</a:t>
            </a:r>
          </a:p>
          <a:p>
            <a:pPr lvl="2" rtl="0" eaLnBrk="1" latinLnBrk="0" hangingPunct="1"/>
            <a:r>
              <a:rPr lang="fr-FR" noProof="0" dirty="0"/>
              <a:t>Troisième niveau</a:t>
            </a:r>
          </a:p>
          <a:p>
            <a:pPr lvl="3" rtl="0" eaLnBrk="1" latinLnBrk="0" hangingPunct="1"/>
            <a:r>
              <a:rPr lang="fr-FR" noProof="0" dirty="0"/>
              <a:t>Quatrième niveau</a:t>
            </a:r>
          </a:p>
          <a:p>
            <a:pPr lvl="4" rtl="0" eaLnBrk="1" latinLnBrk="0" hangingPunct="1"/>
            <a:r>
              <a:rPr lang="fr-FR" noProof="0" dirty="0"/>
              <a:t>Cinquième niveau</a:t>
            </a:r>
            <a:endParaRPr kumimoji="0" lang="fr-FR" noProof="0" dirty="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4" name="Espace réservé de la date 3"/>
          <p:cNvSpPr>
            <a:spLocks noGrp="1"/>
          </p:cNvSpPr>
          <p:nvPr>
            <p:ph type="dt" sz="half" idx="10"/>
          </p:nvPr>
        </p:nvSpPr>
        <p:spPr/>
        <p:txBody>
          <a:bodyPr rtlCol="0"/>
          <a:lstStyle/>
          <a:p>
            <a:pPr rtl="0"/>
            <a:fld id="{F6A7D5FD-8483-437A-A277-679BAA483408}" type="datetime2">
              <a:rPr lang="fr-FR" noProof="0" smtClean="0"/>
              <a:pPr rtl="0"/>
              <a:t>mercredi 3 juin 2026</a:t>
            </a:fld>
            <a:endParaRPr lang="fr-FR" noProof="0"/>
          </a:p>
        </p:txBody>
      </p:sp>
      <p:sp>
        <p:nvSpPr>
          <p:cNvPr id="6" name="Espace réservé du numéro de diapositive 5"/>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297808836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Cliquez pour modifier le style du titre</a:t>
            </a:r>
          </a:p>
        </p:txBody>
      </p:sp>
      <p:sp>
        <p:nvSpPr>
          <p:cNvPr id="3" name="Espace réservé du contenu 2"/>
          <p:cNvSpPr>
            <a:spLocks noGrp="1"/>
          </p:cNvSpPr>
          <p:nvPr>
            <p:ph idx="1"/>
          </p:nvPr>
        </p:nvSpPr>
        <p:spPr/>
        <p:txBody>
          <a:bodyPr rtlCol="0"/>
          <a:lstStyle>
            <a:lvl1pPr>
              <a:defRPr/>
            </a:lvl1pPr>
            <a:lvl5pPr>
              <a:defRPr/>
            </a:lvl5pPr>
            <a:lvl6pPr>
              <a:defRPr/>
            </a:lvl6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4" name="Espace réservé de la date 3"/>
          <p:cNvSpPr>
            <a:spLocks noGrp="1"/>
          </p:cNvSpPr>
          <p:nvPr>
            <p:ph type="dt" sz="half" idx="10"/>
          </p:nvPr>
        </p:nvSpPr>
        <p:spPr/>
        <p:txBody>
          <a:bodyPr rtlCol="0"/>
          <a:lstStyle/>
          <a:p>
            <a:pPr rtl="0"/>
            <a:fld id="{E5E203E3-E59E-45E3-BA1C-5E80FC51DB23}" type="datetime2">
              <a:rPr lang="fr-FR" noProof="0" smtClean="0"/>
              <a:pPr rtl="0"/>
              <a:t>mercredi 3 juin 2026</a:t>
            </a:fld>
            <a:endParaRPr lang="fr-FR" noProof="0"/>
          </a:p>
        </p:txBody>
      </p:sp>
      <p:sp>
        <p:nvSpPr>
          <p:cNvPr id="6" name="Espace réservé du numéro de diapositive 5"/>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59430316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fr-FR" noProof="0"/>
              <a:t>Cliquez pour modifier le style du titre</a:t>
            </a:r>
            <a:endParaRPr kumimoji="0" lang="fr-FR" noProof="0"/>
          </a:p>
        </p:txBody>
      </p:sp>
      <p:sp>
        <p:nvSpPr>
          <p:cNvPr id="3" name="Espace réservé du texte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a:t>Cliquez pour modifier les styles du texte du masque</a:t>
            </a:r>
          </a:p>
        </p:txBody>
      </p:sp>
      <p:sp>
        <p:nvSpPr>
          <p:cNvPr id="5" name="Espace réservé du pied de page 4"/>
          <p:cNvSpPr>
            <a:spLocks noGrp="1"/>
          </p:cNvSpPr>
          <p:nvPr>
            <p:ph type="ftr" sz="quarter" idx="11"/>
          </p:nvPr>
        </p:nvSpPr>
        <p:spPr/>
        <p:txBody>
          <a:bodyPr rtlCol="0"/>
          <a:lstStyle/>
          <a:p>
            <a:pPr rtl="0"/>
            <a:endParaRPr lang="fr-FR" noProof="0"/>
          </a:p>
        </p:txBody>
      </p:sp>
      <p:sp>
        <p:nvSpPr>
          <p:cNvPr id="4" name="Espace réservé de la date 3"/>
          <p:cNvSpPr>
            <a:spLocks noGrp="1"/>
          </p:cNvSpPr>
          <p:nvPr>
            <p:ph type="dt" sz="half" idx="10"/>
          </p:nvPr>
        </p:nvSpPr>
        <p:spPr/>
        <p:txBody>
          <a:bodyPr rtlCol="0"/>
          <a:lstStyle/>
          <a:p>
            <a:pPr rtl="0"/>
            <a:fld id="{10B08965-F7F2-4333-ABA6-DC0B02A1CEEB}" type="datetime2">
              <a:rPr lang="fr-FR" noProof="0" smtClean="0"/>
              <a:pPr rtl="0"/>
              <a:t>mercredi 3 juin 2026</a:t>
            </a:fld>
            <a:endParaRPr lang="fr-FR" noProof="0"/>
          </a:p>
        </p:txBody>
      </p:sp>
      <p:sp>
        <p:nvSpPr>
          <p:cNvPr id="6" name="Espace réservé du numéro de diapositive 5"/>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27051272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Cliquez pour modifier le style du titre</a:t>
            </a:r>
          </a:p>
        </p:txBody>
      </p:sp>
      <p:sp>
        <p:nvSpPr>
          <p:cNvPr id="3" name="Espace réservé du contenu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4" name="Espace réservé du contenu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5" name="Espace réservé de la date 4"/>
          <p:cNvSpPr>
            <a:spLocks noGrp="1"/>
          </p:cNvSpPr>
          <p:nvPr>
            <p:ph type="dt" sz="half" idx="10"/>
          </p:nvPr>
        </p:nvSpPr>
        <p:spPr/>
        <p:txBody>
          <a:bodyPr rtlCol="0"/>
          <a:lstStyle/>
          <a:p>
            <a:pPr rtl="0"/>
            <a:fld id="{1264A42F-06DD-4FCF-BD49-72061C424A68}" type="datetime2">
              <a:rPr lang="fr-FR" noProof="0" smtClean="0"/>
              <a:pPr rtl="0"/>
              <a:t>mercredi 3 juin 2026</a:t>
            </a:fld>
            <a:endParaRPr lang="fr-FR" noProof="0"/>
          </a:p>
        </p:txBody>
      </p:sp>
      <p:sp>
        <p:nvSpPr>
          <p:cNvPr id="7" name="Espace réservé du numéro de diapositive 6"/>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44644516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extLst>
    <p:ext uri="{DCECCB84-F9BA-43D5-87BE-67443E8EF086}">
      <p15:sldGuideLst xmlns:p15="http://schemas.microsoft.com/office/powerpoint/2012/main" xmlns="">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8000" y="1143000"/>
            <a:ext cx="11176000" cy="1069848"/>
          </a:xfrm>
        </p:spPr>
        <p:txBody>
          <a:bodyPr rtlCol="0" anchor="ctr"/>
          <a:lstStyle>
            <a:lvl1pPr>
              <a:defRPr sz="4000" b="0" i="0" cap="none" baseline="0"/>
            </a:lvl1pPr>
          </a:lstStyle>
          <a:p>
            <a:pPr rtl="0"/>
            <a:r>
              <a:rPr lang="fr-FR" noProof="0"/>
              <a:t>Cliquez pour modifier le style du titre</a:t>
            </a:r>
          </a:p>
        </p:txBody>
      </p:sp>
      <p:sp>
        <p:nvSpPr>
          <p:cNvPr id="3" name="Espace réservé du texte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5" name="Espace réservé du contenu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4" name="Espace réservé du texte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6" name="Espace réservé du contenu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28" name="Espace réservé du pied de page 27"/>
          <p:cNvSpPr>
            <a:spLocks noGrp="1"/>
          </p:cNvSpPr>
          <p:nvPr>
            <p:ph type="ftr" sz="quarter" idx="12"/>
          </p:nvPr>
        </p:nvSpPr>
        <p:spPr/>
        <p:txBody>
          <a:bodyPr rtlCol="0"/>
          <a:lstStyle/>
          <a:p>
            <a:pPr rtl="0"/>
            <a:endParaRPr lang="fr-FR" noProof="0"/>
          </a:p>
        </p:txBody>
      </p:sp>
      <p:sp>
        <p:nvSpPr>
          <p:cNvPr id="26" name="Espace réservé de la date 25"/>
          <p:cNvSpPr>
            <a:spLocks noGrp="1"/>
          </p:cNvSpPr>
          <p:nvPr>
            <p:ph type="dt" sz="half" idx="10"/>
          </p:nvPr>
        </p:nvSpPr>
        <p:spPr/>
        <p:txBody>
          <a:bodyPr rtlCol="0"/>
          <a:lstStyle/>
          <a:p>
            <a:pPr rtl="0"/>
            <a:fld id="{58991787-7DCD-4461-BE36-4D7D5F018C62}" type="datetime2">
              <a:rPr lang="fr-FR" noProof="0" smtClean="0"/>
              <a:pPr rtl="0"/>
              <a:t>mercredi 3 juin 2026</a:t>
            </a:fld>
            <a:endParaRPr lang="fr-FR" noProof="0"/>
          </a:p>
        </p:txBody>
      </p:sp>
      <p:sp>
        <p:nvSpPr>
          <p:cNvPr id="27" name="Espace réservé du numéro de diapositive 26"/>
          <p:cNvSpPr>
            <a:spLocks noGrp="1"/>
          </p:cNvSpPr>
          <p:nvPr>
            <p:ph type="sldNum" sz="quarter" idx="11"/>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707165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fr-FR" noProof="0"/>
              <a:t>Cliquez pour modifier le style du titre</a:t>
            </a:r>
          </a:p>
        </p:txBody>
      </p:sp>
      <p:sp>
        <p:nvSpPr>
          <p:cNvPr id="4" name="Espace réservé du pied de page 3"/>
          <p:cNvSpPr>
            <a:spLocks noGrp="1"/>
          </p:cNvSpPr>
          <p:nvPr>
            <p:ph type="ftr" sz="quarter" idx="11"/>
          </p:nvPr>
        </p:nvSpPr>
        <p:spPr>
          <a:xfrm>
            <a:off x="7010400" y="612648"/>
            <a:ext cx="1767840" cy="457200"/>
          </a:xfrm>
        </p:spPr>
        <p:txBody>
          <a:bodyPr rtlCol="0"/>
          <a:lstStyle/>
          <a:p>
            <a:pPr rtl="0"/>
            <a:endParaRPr lang="fr-FR" noProof="0"/>
          </a:p>
        </p:txBody>
      </p:sp>
      <p:sp>
        <p:nvSpPr>
          <p:cNvPr id="3" name="Espace réservé de la date 2"/>
          <p:cNvSpPr>
            <a:spLocks noGrp="1"/>
          </p:cNvSpPr>
          <p:nvPr>
            <p:ph type="dt" sz="half" idx="10"/>
          </p:nvPr>
        </p:nvSpPr>
        <p:spPr>
          <a:xfrm>
            <a:off x="8778240" y="612648"/>
            <a:ext cx="1276352" cy="457200"/>
          </a:xfrm>
        </p:spPr>
        <p:txBody>
          <a:bodyPr rtlCol="0"/>
          <a:lstStyle/>
          <a:p>
            <a:pPr rtl="0"/>
            <a:fld id="{C22D70FD-CA89-4682-8E3C-8EEB4B84B401}" type="datetime2">
              <a:rPr lang="fr-FR" noProof="0" smtClean="0"/>
              <a:pPr rtl="0"/>
              <a:t>mercredi 3 juin 2026</a:t>
            </a:fld>
            <a:endParaRPr lang="fr-FR" noProof="0"/>
          </a:p>
        </p:txBody>
      </p:sp>
      <p:sp>
        <p:nvSpPr>
          <p:cNvPr id="5" name="Espace réservé du numéro de diapositive 4"/>
          <p:cNvSpPr>
            <a:spLocks noGrp="1"/>
          </p:cNvSpPr>
          <p:nvPr>
            <p:ph type="sldNum" sz="quarter" idx="12"/>
          </p:nvPr>
        </p:nvSpPr>
        <p:spPr>
          <a:xfrm>
            <a:off x="10899648" y="2272"/>
            <a:ext cx="1016000" cy="365760"/>
          </a:xfrm>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38219525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rtlCol="0"/>
          <a:lstStyle/>
          <a:p>
            <a:pPr rtl="0"/>
            <a:endParaRPr lang="fr-FR" noProof="0"/>
          </a:p>
        </p:txBody>
      </p:sp>
      <p:sp>
        <p:nvSpPr>
          <p:cNvPr id="2" name="Espace réservé de la date 1"/>
          <p:cNvSpPr>
            <a:spLocks noGrp="1"/>
          </p:cNvSpPr>
          <p:nvPr>
            <p:ph type="dt" sz="half" idx="10"/>
          </p:nvPr>
        </p:nvSpPr>
        <p:spPr/>
        <p:txBody>
          <a:bodyPr rtlCol="0"/>
          <a:lstStyle/>
          <a:p>
            <a:pPr rtl="0"/>
            <a:fld id="{82EB99BD-8C65-417D-89E4-25B7F02A2D1D}" type="datetime2">
              <a:rPr lang="fr-FR" noProof="0" smtClean="0"/>
              <a:pPr rtl="0"/>
              <a:t>mercredi 3 juin 2026</a:t>
            </a:fld>
            <a:endParaRPr lang="fr-FR" noProof="0"/>
          </a:p>
        </p:txBody>
      </p:sp>
      <p:sp>
        <p:nvSpPr>
          <p:cNvPr id="4" name="Espace réservé du numéro de diapositive 3"/>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11356951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137995" y="1101970"/>
            <a:ext cx="4511040" cy="877824"/>
          </a:xfrm>
        </p:spPr>
        <p:txBody>
          <a:bodyPr rtlCol="0" anchor="b"/>
          <a:lstStyle>
            <a:lvl1pPr algn="l">
              <a:buNone/>
              <a:defRPr sz="1800" b="1"/>
            </a:lvl1pPr>
          </a:lstStyle>
          <a:p>
            <a:pPr rtl="0"/>
            <a:r>
              <a:rPr lang="fr-FR" noProof="0"/>
              <a:t>Cliquez pour modifier le style du titre</a:t>
            </a:r>
          </a:p>
        </p:txBody>
      </p:sp>
      <p:sp>
        <p:nvSpPr>
          <p:cNvPr id="4" name="Espace réservé du contenu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kumimoji="0" lang="fr-FR" noProof="0" dirty="0"/>
          </a:p>
        </p:txBody>
      </p:sp>
      <p:sp>
        <p:nvSpPr>
          <p:cNvPr id="3" name="Espace réservé du texte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endParaRPr lang="fr-FR" noProof="0"/>
          </a:p>
        </p:txBody>
      </p:sp>
      <p:sp>
        <p:nvSpPr>
          <p:cNvPr id="5" name="Espace réservé de la date 4"/>
          <p:cNvSpPr>
            <a:spLocks noGrp="1"/>
          </p:cNvSpPr>
          <p:nvPr>
            <p:ph type="dt" sz="half" idx="10"/>
          </p:nvPr>
        </p:nvSpPr>
        <p:spPr/>
        <p:txBody>
          <a:bodyPr rtlCol="0"/>
          <a:lstStyle/>
          <a:p>
            <a:pPr rtl="0"/>
            <a:fld id="{408C671D-ABCC-4ACD-A0C1-766FFFA47BE4}" type="datetime2">
              <a:rPr lang="fr-FR" noProof="0" smtClean="0"/>
              <a:pPr rtl="0"/>
              <a:t>mercredi 3 juin 2026</a:t>
            </a:fld>
            <a:endParaRPr lang="fr-FR" noProof="0"/>
          </a:p>
        </p:txBody>
      </p:sp>
      <p:sp>
        <p:nvSpPr>
          <p:cNvPr id="7" name="Espace réservé du numéro de diapositive 6"/>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4986852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fr-FR" noProof="0"/>
              <a:t>Cliquez pour modifier le style du titre</a:t>
            </a:r>
          </a:p>
        </p:txBody>
      </p:sp>
      <p:sp>
        <p:nvSpPr>
          <p:cNvPr id="3" name="Espace réservé d’image 2" descr="Espace réservé vide pour ajouter une image. Cliquez sur l’espace réservé et sélectionnez l’image à ajouter"/>
          <p:cNvSpPr>
            <a:spLocks noGrp="1"/>
          </p:cNvSpPr>
          <p:nvPr>
            <p:ph type="pic" idx="1" hasCustomPrompt="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fr-FR" noProof="0"/>
              <a:t>Cliquez sur l’icône pour ajouter une image</a:t>
            </a:r>
            <a:endParaRPr kumimoji="0" lang="fr-FR" noProof="0"/>
          </a:p>
        </p:txBody>
      </p:sp>
      <p:sp>
        <p:nvSpPr>
          <p:cNvPr id="4" name="Espace réservé du texte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fr-FR"/>
              <a:t>Cliquez pour modifier les styles du texte du masque</a:t>
            </a:r>
          </a:p>
        </p:txBody>
      </p:sp>
      <p:sp>
        <p:nvSpPr>
          <p:cNvPr id="6" name="Espace réservé du pied de page 5"/>
          <p:cNvSpPr>
            <a:spLocks noGrp="1"/>
          </p:cNvSpPr>
          <p:nvPr>
            <p:ph type="ftr" sz="quarter" idx="11"/>
          </p:nvPr>
        </p:nvSpPr>
        <p:spPr/>
        <p:txBody>
          <a:bodyPr rtlCol="0"/>
          <a:lstStyle/>
          <a:p>
            <a:pPr rtl="0"/>
            <a:endParaRPr lang="fr-FR" noProof="0"/>
          </a:p>
        </p:txBody>
      </p:sp>
      <p:sp>
        <p:nvSpPr>
          <p:cNvPr id="5" name="Espace réservé de la date 4"/>
          <p:cNvSpPr>
            <a:spLocks noGrp="1"/>
          </p:cNvSpPr>
          <p:nvPr>
            <p:ph type="dt" sz="half" idx="10"/>
          </p:nvPr>
        </p:nvSpPr>
        <p:spPr/>
        <p:txBody>
          <a:bodyPr rtlCol="0"/>
          <a:lstStyle/>
          <a:p>
            <a:pPr rtl="0"/>
            <a:fld id="{6CCAA204-2844-4687-97D5-F127CB371D26}" type="datetime2">
              <a:rPr lang="fr-FR" noProof="0" smtClean="0"/>
              <a:pPr rtl="0"/>
              <a:t>mercredi 3 juin 2026</a:t>
            </a:fld>
            <a:endParaRPr lang="fr-FR" noProof="0"/>
          </a:p>
        </p:txBody>
      </p:sp>
      <p:sp>
        <p:nvSpPr>
          <p:cNvPr id="7" name="Espace réservé du numéro de diapositive 6"/>
          <p:cNvSpPr>
            <a:spLocks noGrp="1"/>
          </p:cNvSpPr>
          <p:nvPr>
            <p:ph type="sldNum" sz="quarter" idx="12"/>
          </p:nvPr>
        </p:nvSpPr>
        <p:spPr/>
        <p:txBody>
          <a:bodyPr rtlCol="0"/>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18836198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useBgFill="1">
        <p:nvSpPr>
          <p:cNvPr id="33" name="Rectangle à coins arrondis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useBgFill="1">
        <p:nvSpPr>
          <p:cNvPr id="34" name="Rectangle à coins arrondis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fr-FR" sz="1800" noProof="0"/>
          </a:p>
        </p:txBody>
      </p:sp>
      <p:sp>
        <p:nvSpPr>
          <p:cNvPr id="22" name="Espace réservé du titre 21"/>
          <p:cNvSpPr>
            <a:spLocks noGrp="1"/>
          </p:cNvSpPr>
          <p:nvPr>
            <p:ph type="title"/>
          </p:nvPr>
        </p:nvSpPr>
        <p:spPr>
          <a:xfrm>
            <a:off x="609600" y="1143000"/>
            <a:ext cx="10972800" cy="1066800"/>
          </a:xfrm>
          <a:prstGeom prst="rect">
            <a:avLst/>
          </a:prstGeom>
        </p:spPr>
        <p:txBody>
          <a:bodyPr vert="horz" rtlCol="0" anchor="ctr">
            <a:normAutofit/>
          </a:bodyPr>
          <a:lstStyle/>
          <a:p>
            <a:pPr rtl="0"/>
            <a:r>
              <a:rPr lang="fr-FR" noProof="0"/>
              <a:t>Modifiez le style du titre</a:t>
            </a:r>
          </a:p>
        </p:txBody>
      </p:sp>
      <p:sp>
        <p:nvSpPr>
          <p:cNvPr id="13" name="Espace réservé du texte 12"/>
          <p:cNvSpPr>
            <a:spLocks noGrp="1"/>
          </p:cNvSpPr>
          <p:nvPr>
            <p:ph type="body" idx="1"/>
          </p:nvPr>
        </p:nvSpPr>
        <p:spPr>
          <a:xfrm>
            <a:off x="609600" y="2249424"/>
            <a:ext cx="10972800" cy="4325112"/>
          </a:xfrm>
          <a:prstGeom prst="rect">
            <a:avLst/>
          </a:prstGeom>
        </p:spPr>
        <p:txBody>
          <a:bodyPr vert="horz" rtlCol="0">
            <a:normAutofit/>
          </a:bodyPr>
          <a:lstStyle/>
          <a:p>
            <a:pPr lvl="0"/>
            <a:r>
              <a:rPr lang="fr-FR" dirty="0"/>
              <a:t>Modifier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3" name="Espace réservé du pied de page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endParaRPr lang="fr-FR" noProof="0"/>
          </a:p>
        </p:txBody>
      </p:sp>
      <p:sp>
        <p:nvSpPr>
          <p:cNvPr id="14" name="Espace réservé de la date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fld id="{753A19BB-5912-4ACC-9F67-D33AE05E13C0}" type="datetime2">
              <a:rPr lang="fr-FR" noProof="0" smtClean="0"/>
              <a:pPr rtl="0"/>
              <a:t>mercredi 3 juin 2026</a:t>
            </a:fld>
            <a:endParaRPr lang="fr-FR" noProof="0"/>
          </a:p>
        </p:txBody>
      </p:sp>
      <p:sp>
        <p:nvSpPr>
          <p:cNvPr id="23" name="Espace réservé du numéro de diapositive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fr-FR" noProof="0" smtClean="0"/>
              <a:pPr rtl="0"/>
              <a:t>‹N°›</a:t>
            </a:fld>
            <a:endParaRPr lang="fr-FR" noProof="0"/>
          </a:p>
        </p:txBody>
      </p:sp>
    </p:spTree>
    <p:extLst>
      <p:ext uri="{BB962C8B-B14F-4D97-AF65-F5344CB8AC3E}">
        <p14:creationId xmlns:p14="http://schemas.microsoft.com/office/powerpoint/2010/main" xmlns=""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09600" y="2106561"/>
            <a:ext cx="11277600" cy="1470025"/>
          </a:xfrm>
        </p:spPr>
        <p:txBody>
          <a:bodyPr rtlCol="0">
            <a:normAutofit fontScale="90000"/>
          </a:bodyPr>
          <a:lstStyle/>
          <a:p>
            <a:r>
              <a:rPr lang="fr-FR" sz="5600" b="1" dirty="0"/>
              <a:t/>
            </a:r>
            <a:br>
              <a:rPr lang="fr-FR" sz="5600" b="1" dirty="0"/>
            </a:br>
            <a:r>
              <a:rPr lang="fr-FR" sz="6000" b="1" i="1" dirty="0" smtClean="0"/>
              <a:t>Electronique Embarque </a:t>
            </a:r>
            <a:endParaRPr lang="fr-FR" sz="5600" b="1" dirty="0"/>
          </a:p>
        </p:txBody>
      </p:sp>
      <p:sp>
        <p:nvSpPr>
          <p:cNvPr id="3" name="Sous-titre 2"/>
          <p:cNvSpPr>
            <a:spLocks noGrp="1"/>
          </p:cNvSpPr>
          <p:nvPr>
            <p:ph type="subTitle" idx="1"/>
          </p:nvPr>
        </p:nvSpPr>
        <p:spPr>
          <a:xfrm>
            <a:off x="631371" y="4357129"/>
            <a:ext cx="6604000" cy="2500871"/>
          </a:xfrm>
        </p:spPr>
        <p:txBody>
          <a:bodyPr rtlCol="0">
            <a:normAutofit fontScale="92500" lnSpcReduction="10000"/>
          </a:bodyPr>
          <a:lstStyle/>
          <a:p>
            <a:pPr rtl="0"/>
            <a:r>
              <a:rPr lang="fr-FR" dirty="0"/>
              <a:t>Présenté par</a:t>
            </a:r>
          </a:p>
          <a:p>
            <a:pPr rtl="0"/>
            <a:endParaRPr lang="fr-FR" dirty="0"/>
          </a:p>
          <a:p>
            <a:r>
              <a:rPr lang="fr-FR" dirty="0"/>
              <a:t>     Mr. Hicham MEGNAFI      </a:t>
            </a:r>
          </a:p>
          <a:p>
            <a:r>
              <a:rPr lang="fr-FR" dirty="0"/>
              <a:t>     Email : </a:t>
            </a:r>
            <a:r>
              <a:rPr lang="fr-FR" dirty="0" smtClean="0"/>
              <a:t>hicham.megnafi@gmail.com</a:t>
            </a:r>
            <a:endParaRPr lang="fr-FR" dirty="0"/>
          </a:p>
          <a:p>
            <a:r>
              <a:rPr lang="fr-FR" dirty="0"/>
              <a:t>     </a:t>
            </a:r>
            <a:r>
              <a:rPr lang="en-US" dirty="0"/>
              <a:t>ESSA Tlemcen, Algeria</a:t>
            </a:r>
          </a:p>
          <a:p>
            <a:endParaRPr lang="fr-FR" dirty="0"/>
          </a:p>
          <a:p>
            <a:r>
              <a:rPr lang="fr-FR" dirty="0"/>
              <a:t>     </a:t>
            </a:r>
          </a:p>
        </p:txBody>
      </p:sp>
      <p:pic>
        <p:nvPicPr>
          <p:cNvPr id="5" name="Image 4" descr="ESSATpng"/>
          <p:cNvPicPr/>
          <p:nvPr/>
        </p:nvPicPr>
        <p:blipFill>
          <a:blip r:embed="rId3" cstate="print">
            <a:extLst>
              <a:ext uri="{28A0092B-C50C-407E-A947-70E740481C1C}">
                <a14:useLocalDpi xmlns:a14="http://schemas.microsoft.com/office/drawing/2010/main" xmlns="" val="0"/>
              </a:ext>
            </a:extLst>
          </a:blip>
          <a:srcRect t="22469" r="57143" b="17126"/>
          <a:stretch>
            <a:fillRect/>
          </a:stretch>
        </p:blipFill>
        <p:spPr bwMode="auto">
          <a:xfrm>
            <a:off x="9514114" y="4406643"/>
            <a:ext cx="2264229" cy="2037700"/>
          </a:xfrm>
          <a:prstGeom prst="rect">
            <a:avLst/>
          </a:prstGeom>
          <a:noFill/>
          <a:ln>
            <a:noFill/>
          </a:ln>
        </p:spPr>
      </p:pic>
      <p:sp>
        <p:nvSpPr>
          <p:cNvPr id="7" name="Espace réservé du numéro de diapositive 6"/>
          <p:cNvSpPr>
            <a:spLocks noGrp="1"/>
          </p:cNvSpPr>
          <p:nvPr>
            <p:ph type="sldNum" sz="quarter" idx="12"/>
          </p:nvPr>
        </p:nvSpPr>
        <p:spPr/>
        <p:txBody>
          <a:bodyPr/>
          <a:lstStyle/>
          <a:p>
            <a:pPr rtl="0"/>
            <a:fld id="{401CF334-2D5C-4859-84A6-CA7E6E43FAEB}" type="slidenum">
              <a:rPr lang="fr-FR" noProof="0" smtClean="0"/>
              <a:pPr rtl="0"/>
              <a:t>1</a:t>
            </a:fld>
            <a:endParaRPr lang="fr-FR" noProof="0" dirty="0"/>
          </a:p>
        </p:txBody>
      </p:sp>
    </p:spTree>
    <p:extLst>
      <p:ext uri="{BB962C8B-B14F-4D97-AF65-F5344CB8AC3E}">
        <p14:creationId xmlns:p14="http://schemas.microsoft.com/office/powerpoint/2010/main" xmlns="" val="70630554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10</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830997"/>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 (avec la serial)</a:t>
            </a: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
        <p:nvSpPr>
          <p:cNvPr id="12" name="Rectangle 11"/>
          <p:cNvSpPr/>
          <p:nvPr/>
        </p:nvSpPr>
        <p:spPr>
          <a:xfrm>
            <a:off x="2773680" y="2414677"/>
            <a:ext cx="9159240" cy="4524315"/>
          </a:xfrm>
          <a:prstGeom prst="rect">
            <a:avLst/>
          </a:prstGeom>
        </p:spPr>
        <p:txBody>
          <a:bodyPr wrap="square">
            <a:spAutoFit/>
          </a:bodyPr>
          <a:lstStyle/>
          <a:p>
            <a:r>
              <a:rPr lang="fr-FR" dirty="0" err="1" smtClean="0"/>
              <a:t>int</a:t>
            </a:r>
            <a:r>
              <a:rPr lang="fr-FR" dirty="0" smtClean="0"/>
              <a:t> </a:t>
            </a:r>
            <a:r>
              <a:rPr lang="fr-FR" dirty="0" err="1" smtClean="0"/>
              <a:t>PIN_LED_Rouge</a:t>
            </a:r>
            <a:r>
              <a:rPr lang="fr-FR" dirty="0" smtClean="0"/>
              <a:t>= 7 ;</a:t>
            </a:r>
          </a:p>
          <a:p>
            <a:r>
              <a:rPr lang="fr-FR" dirty="0" smtClean="0"/>
              <a:t>Int count =0;</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setup</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pinMode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OUTPUT</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Serial.begin</a:t>
            </a:r>
            <a:r>
              <a:rPr lang="en-US" dirty="0" smtClean="0">
                <a:latin typeface="Courier New" panose="02070309020205020404" pitchFamily="49" charset="0"/>
                <a:cs typeface="Courier New" panose="02070309020205020404" pitchFamily="49" charset="0"/>
              </a:rPr>
              <a:t>(9600); </a:t>
            </a:r>
            <a:r>
              <a:rPr lang="en-US" altLang="en-US" dirty="0" smtClean="0">
                <a:solidFill>
                  <a:srgbClr val="7E7E7E"/>
                </a:solidFill>
                <a:latin typeface="Courier New" panose="02070309020205020404" pitchFamily="49" charset="0"/>
                <a:cs typeface="Courier New" panose="02070309020205020404" pitchFamily="49" charset="0"/>
              </a:rPr>
              <a:t>// communications à 9600 baud (char /second)</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endParaRPr lang="en-US" altLang="en-US" dirty="0" smtClean="0">
              <a:solidFill>
                <a:srgbClr val="000000"/>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loop</a:t>
            </a: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digitalWrite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HIGH</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	delay</a:t>
            </a:r>
            <a:r>
              <a:rPr lang="en-US" altLang="en-US" dirty="0" smtClean="0">
                <a:solidFill>
                  <a:srgbClr val="000000"/>
                </a:solidFill>
                <a:latin typeface="Courier New" panose="02070309020205020404" pitchFamily="49" charset="0"/>
                <a:cs typeface="Courier New" panose="02070309020205020404" pitchFamily="49" charset="0"/>
              </a:rPr>
              <a:t>(500); </a:t>
            </a:r>
          </a:p>
          <a:p>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Serial.print</a:t>
            </a:r>
            <a:r>
              <a:rPr lang="en-US" dirty="0" smtClean="0">
                <a:latin typeface="Courier New" panose="02070309020205020404" pitchFamily="49" charset="0"/>
                <a:cs typeface="Courier New" panose="02070309020205020404" pitchFamily="49" charset="0"/>
              </a:rPr>
              <a:t>("Count is ");</a:t>
            </a:r>
          </a:p>
          <a:p>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Serial.println</a:t>
            </a:r>
            <a:r>
              <a:rPr lang="en-US" dirty="0" smtClean="0">
                <a:latin typeface="Courier New" panose="02070309020205020404" pitchFamily="49" charset="0"/>
                <a:cs typeface="Courier New" panose="02070309020205020404" pitchFamily="49" charset="0"/>
              </a:rPr>
              <a:t>(count); </a:t>
            </a:r>
            <a:endParaRPr lang="en-US" altLang="en-US" dirty="0" smtClean="0">
              <a:solidFill>
                <a:srgbClr val="7E7E7E"/>
              </a:solidFill>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count++;</a:t>
            </a:r>
            <a:endParaRPr lang="en-US" altLang="en-US"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endParaRPr lang="en-US" altLang="en-US"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11</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568167"/>
            <a:ext cx="11201400" cy="1938992"/>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Dans cette application, nous allons transformer notre programme pour faire clignoter la LED. La LED s’allume pendant une seconde et s’éteint pendant la seconde suivante. Le même circuit de la première application sera utilisé. Dans ce programme, nous utiliserons la fonction </a:t>
            </a:r>
            <a:r>
              <a:rPr lang="en-US" altLang="en-US" sz="2400" dirty="0" smtClean="0">
                <a:solidFill>
                  <a:srgbClr val="CC6600"/>
                </a:solidFill>
                <a:latin typeface="Courier New" panose="02070309020205020404" pitchFamily="49" charset="0"/>
                <a:cs typeface="Courier New" panose="02070309020205020404" pitchFamily="49" charset="0"/>
              </a:rPr>
              <a:t>delay </a:t>
            </a:r>
            <a:r>
              <a:rPr lang="fr-FR" sz="2400" dirty="0" smtClean="0">
                <a:solidFill>
                  <a:schemeClr val="tx2"/>
                </a:solidFill>
                <a:latin typeface="+mj-lt"/>
                <a:ea typeface="+mj-ea"/>
                <a:cs typeface="+mj-cs"/>
              </a:rPr>
              <a:t>() permettant d’ajouter un délai en millisecondes.</a:t>
            </a: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106680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a:solidFill>
                  <a:schemeClr val="tx2"/>
                </a:solidFill>
                <a:latin typeface="+mn-lt"/>
                <a:ea typeface="+mn-ea"/>
                <a:cs typeface="+mn-cs"/>
              </a:rPr>
              <a:t>N°2 : Clignotement d’une LED</a:t>
            </a:r>
            <a:br>
              <a:rPr lang="fr-FR" sz="2800" b="1" kern="1200" dirty="0">
                <a:solidFill>
                  <a:schemeClr val="tx2"/>
                </a:solidFill>
                <a:latin typeface="+mn-lt"/>
                <a:ea typeface="+mn-ea"/>
                <a:cs typeface="+mn-cs"/>
              </a:rPr>
            </a:br>
            <a:endParaRPr lang="fr-FR" sz="2800" b="1" kern="1200" dirty="0">
              <a:solidFill>
                <a:schemeClr val="tx2"/>
              </a:solidFill>
              <a:latin typeface="+mn-lt"/>
              <a:ea typeface="+mn-ea"/>
              <a:cs typeface="+mn-cs"/>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12</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121920" y="1760447"/>
            <a:ext cx="11201400" cy="830997"/>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a:solidFill>
                  <a:schemeClr val="tx2"/>
                </a:solidFill>
              </a:rPr>
              <a:t>Application N°2 : Clignotement d’une </a:t>
            </a:r>
            <a:r>
              <a:rPr lang="fr-FR" sz="2800" b="1" kern="1200" dirty="0" smtClean="0">
                <a:solidFill>
                  <a:schemeClr val="tx2"/>
                </a:solidFill>
              </a:rPr>
              <a:t>LED</a:t>
            </a:r>
            <a:endParaRPr lang="fr-FR" sz="2800" b="1" kern="1200" dirty="0">
              <a:solidFill>
                <a:schemeClr val="tx2"/>
              </a:solidFill>
              <a:latin typeface="+mn-lt"/>
              <a:ea typeface="+mn-ea"/>
              <a:cs typeface="+mn-cs"/>
            </a:endParaRPr>
          </a:p>
        </p:txBody>
      </p:sp>
      <p:sp>
        <p:nvSpPr>
          <p:cNvPr id="12" name="Rectangle 11"/>
          <p:cNvSpPr/>
          <p:nvPr/>
        </p:nvSpPr>
        <p:spPr>
          <a:xfrm>
            <a:off x="3200400" y="1820317"/>
            <a:ext cx="9159240" cy="5078313"/>
          </a:xfrm>
          <a:prstGeom prst="rect">
            <a:avLst/>
          </a:prstGeom>
        </p:spPr>
        <p:txBody>
          <a:bodyPr wrap="square">
            <a:spAutoFit/>
          </a:bodyPr>
          <a:lstStyle/>
          <a:p>
            <a:r>
              <a:rPr lang="fr-FR" dirty="0" err="1" smtClean="0"/>
              <a:t>int</a:t>
            </a:r>
            <a:r>
              <a:rPr lang="fr-FR" dirty="0" smtClean="0"/>
              <a:t> </a:t>
            </a:r>
            <a:r>
              <a:rPr lang="fr-FR" dirty="0" err="1" smtClean="0"/>
              <a:t>PIN_LED_Rouge</a:t>
            </a:r>
            <a:r>
              <a:rPr lang="fr-FR" dirty="0" smtClean="0"/>
              <a:t>= 7 ;</a:t>
            </a:r>
          </a:p>
          <a:p>
            <a:r>
              <a:rPr lang="fr-FR" dirty="0" smtClean="0"/>
              <a:t>Int count =0;</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setup</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pinMode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OUTPUT</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Serial.begin</a:t>
            </a:r>
            <a:r>
              <a:rPr lang="en-US" dirty="0" smtClean="0">
                <a:latin typeface="Courier New" panose="02070309020205020404" pitchFamily="49" charset="0"/>
                <a:cs typeface="Courier New" panose="02070309020205020404" pitchFamily="49" charset="0"/>
              </a:rPr>
              <a:t>(9600); </a:t>
            </a:r>
            <a:r>
              <a:rPr lang="en-US" altLang="en-US" dirty="0" smtClean="0">
                <a:solidFill>
                  <a:srgbClr val="7E7E7E"/>
                </a:solidFill>
                <a:latin typeface="Courier New" panose="02070309020205020404" pitchFamily="49" charset="0"/>
                <a:cs typeface="Courier New" panose="02070309020205020404" pitchFamily="49" charset="0"/>
              </a:rPr>
              <a:t>// communications à 9600 baud (char /second)</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endParaRPr lang="en-US" altLang="en-US" dirty="0" smtClean="0">
              <a:solidFill>
                <a:srgbClr val="000000"/>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loop</a:t>
            </a: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digitalWrite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HIGH</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	delay</a:t>
            </a:r>
            <a:r>
              <a:rPr lang="en-US" altLang="en-US" dirty="0" smtClean="0">
                <a:solidFill>
                  <a:srgbClr val="000000"/>
                </a:solidFill>
                <a:latin typeface="Courier New" panose="02070309020205020404" pitchFamily="49" charset="0"/>
                <a:cs typeface="Courier New" panose="02070309020205020404" pitchFamily="49" charset="0"/>
              </a:rPr>
              <a:t>(1000); </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digitalWrite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LOW</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	delay</a:t>
            </a:r>
            <a:r>
              <a:rPr lang="en-US" altLang="en-US" dirty="0" smtClean="0">
                <a:solidFill>
                  <a:srgbClr val="000000"/>
                </a:solidFill>
                <a:latin typeface="Courier New" panose="02070309020205020404" pitchFamily="49" charset="0"/>
                <a:cs typeface="Courier New" panose="02070309020205020404" pitchFamily="49" charset="0"/>
              </a:rPr>
              <a:t>(1000); </a:t>
            </a:r>
          </a:p>
          <a:p>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Serial.print</a:t>
            </a:r>
            <a:r>
              <a:rPr lang="en-US" dirty="0" smtClean="0">
                <a:latin typeface="Courier New" panose="02070309020205020404" pitchFamily="49" charset="0"/>
                <a:cs typeface="Courier New" panose="02070309020205020404" pitchFamily="49" charset="0"/>
              </a:rPr>
              <a:t>("Count is ");</a:t>
            </a:r>
          </a:p>
          <a:p>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Serial.println</a:t>
            </a:r>
            <a:r>
              <a:rPr lang="en-US" dirty="0" smtClean="0">
                <a:latin typeface="Courier New" panose="02070309020205020404" pitchFamily="49" charset="0"/>
                <a:cs typeface="Courier New" panose="02070309020205020404" pitchFamily="49" charset="0"/>
              </a:rPr>
              <a:t>(count); </a:t>
            </a:r>
            <a:endParaRPr lang="en-US" altLang="en-US" dirty="0" smtClean="0">
              <a:solidFill>
                <a:srgbClr val="7E7E7E"/>
              </a:solidFill>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count++;</a:t>
            </a:r>
            <a:endParaRPr lang="en-US" altLang="en-US"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endParaRPr lang="en-US" altLang="en-US"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13</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568167"/>
            <a:ext cx="11201400" cy="2308324"/>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Le but de cette application est de faire clignoter d’une manière alternée 3 </a:t>
            </a:r>
            <a:r>
              <a:rPr lang="fr-FR" sz="2400" dirty="0" err="1" smtClean="0">
                <a:solidFill>
                  <a:schemeClr val="tx2"/>
                </a:solidFill>
                <a:latin typeface="+mj-lt"/>
                <a:ea typeface="+mj-ea"/>
                <a:cs typeface="+mj-cs"/>
              </a:rPr>
              <a:t>LEDs</a:t>
            </a:r>
            <a:r>
              <a:rPr lang="fr-FR" sz="2400" dirty="0" smtClean="0">
                <a:solidFill>
                  <a:schemeClr val="tx2"/>
                </a:solidFill>
                <a:latin typeface="+mj-lt"/>
                <a:ea typeface="+mj-ea"/>
                <a:cs typeface="+mj-cs"/>
              </a:rPr>
              <a:t> de couleur rouge connectées aux carte </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 correspondant aux broches allant de 7 jusqu’à 9. Les </a:t>
            </a:r>
            <a:r>
              <a:rPr lang="fr-FR" sz="2400" dirty="0" err="1" smtClean="0">
                <a:solidFill>
                  <a:schemeClr val="tx2"/>
                </a:solidFill>
                <a:latin typeface="+mj-lt"/>
                <a:ea typeface="+mj-ea"/>
                <a:cs typeface="+mj-cs"/>
              </a:rPr>
              <a:t>LEDs</a:t>
            </a:r>
            <a:r>
              <a:rPr lang="fr-FR" sz="2400" dirty="0" smtClean="0">
                <a:solidFill>
                  <a:schemeClr val="tx2"/>
                </a:solidFill>
                <a:latin typeface="+mj-lt"/>
                <a:ea typeface="+mj-ea"/>
                <a:cs typeface="+mj-cs"/>
              </a:rPr>
              <a:t> s’allument pendant une demi-seconde et s’éteignent pendant la demi-seconde suivante.</a:t>
            </a:r>
          </a:p>
          <a:p>
            <a:pPr algn="just"/>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24840" y="1264920"/>
            <a:ext cx="10972800" cy="106680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a:solidFill>
                  <a:schemeClr val="tx2"/>
                </a:solidFill>
                <a:latin typeface="+mn-lt"/>
                <a:ea typeface="+mn-ea"/>
                <a:cs typeface="+mn-cs"/>
              </a:rPr>
              <a:t>N°3 : Clignotement de plusieurs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14</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461665"/>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Réaliser le circuit de test</a:t>
            </a:r>
          </a:p>
        </p:txBody>
      </p:sp>
      <p:sp>
        <p:nvSpPr>
          <p:cNvPr id="10" name="Titre 1"/>
          <p:cNvSpPr>
            <a:spLocks noGrp="1"/>
          </p:cNvSpPr>
          <p:nvPr>
            <p:ph type="title"/>
          </p:nvPr>
        </p:nvSpPr>
        <p:spPr>
          <a:xfrm>
            <a:off x="609600" y="1264920"/>
            <a:ext cx="10972800" cy="1066800"/>
          </a:xfrm>
        </p:spPr>
        <p:txBody>
          <a:bodyPr rtlCol="0">
            <a:normAutofit/>
          </a:bodyPr>
          <a:lstStyle/>
          <a:p>
            <a:pPr lvl="1" rtl="0"/>
            <a:r>
              <a:rPr lang="fr-FR" sz="2800" b="1" kern="1200" dirty="0" smtClean="0">
                <a:solidFill>
                  <a:schemeClr val="tx2"/>
                </a:solidFill>
              </a:rPr>
              <a:t>Application </a:t>
            </a:r>
            <a:r>
              <a:rPr lang="fr-FR" sz="2800" b="1" kern="1200" dirty="0">
                <a:solidFill>
                  <a:schemeClr val="tx2"/>
                </a:solidFill>
              </a:rPr>
              <a:t>N°3 : Clignotement de plusieurs LED</a:t>
            </a:r>
            <a:endParaRPr lang="fr-FR" sz="2800" b="1" kern="1200" dirty="0">
              <a:solidFill>
                <a:schemeClr val="tx2"/>
              </a:solidFill>
              <a:latin typeface="+mn-lt"/>
              <a:ea typeface="+mn-ea"/>
              <a:cs typeface="+mn-cs"/>
            </a:endParaRPr>
          </a:p>
        </p:txBody>
      </p:sp>
      <p:sp>
        <p:nvSpPr>
          <p:cNvPr id="11" name="Rectangle 10"/>
          <p:cNvSpPr/>
          <p:nvPr/>
        </p:nvSpPr>
        <p:spPr>
          <a:xfrm>
            <a:off x="7494243" y="6200894"/>
            <a:ext cx="1226874" cy="369332"/>
          </a:xfrm>
          <a:prstGeom prst="rect">
            <a:avLst/>
          </a:prstGeom>
        </p:spPr>
        <p:txBody>
          <a:bodyPr wrap="none">
            <a:spAutoFit/>
          </a:bodyPr>
          <a:lstStyle/>
          <a:p>
            <a:r>
              <a:rPr lang="fr-FR" dirty="0" err="1" smtClean="0">
                <a:solidFill>
                  <a:schemeClr val="tx2"/>
                </a:solidFill>
              </a:rPr>
              <a:t>breadbord</a:t>
            </a:r>
            <a:r>
              <a:rPr lang="fr-FR" dirty="0" smtClean="0">
                <a:solidFill>
                  <a:schemeClr val="tx2"/>
                </a:solidFill>
              </a:rPr>
              <a:t> </a:t>
            </a:r>
            <a:endParaRPr lang="fr-FR" dirty="0"/>
          </a:p>
        </p:txBody>
      </p:sp>
      <p:sp>
        <p:nvSpPr>
          <p:cNvPr id="12" name="Rectangle 11"/>
          <p:cNvSpPr/>
          <p:nvPr/>
        </p:nvSpPr>
        <p:spPr>
          <a:xfrm>
            <a:off x="2145003" y="6200894"/>
            <a:ext cx="2216761" cy="369332"/>
          </a:xfrm>
          <a:prstGeom prst="rect">
            <a:avLst/>
          </a:prstGeom>
        </p:spPr>
        <p:txBody>
          <a:bodyPr wrap="none">
            <a:spAutoFit/>
          </a:bodyPr>
          <a:lstStyle/>
          <a:p>
            <a:r>
              <a:rPr lang="fr-FR" dirty="0" smtClean="0">
                <a:solidFill>
                  <a:schemeClr val="tx2"/>
                </a:solidFill>
              </a:rPr>
              <a:t>Schéma électronique </a:t>
            </a:r>
            <a:endParaRPr lang="fr-FR" dirty="0"/>
          </a:p>
        </p:txBody>
      </p:sp>
      <p:pic>
        <p:nvPicPr>
          <p:cNvPr id="3074" name="Picture 2"/>
          <p:cNvPicPr>
            <a:picLocks noChangeAspect="1" noChangeArrowheads="1"/>
          </p:cNvPicPr>
          <p:nvPr/>
        </p:nvPicPr>
        <p:blipFill>
          <a:blip r:embed="rId3"/>
          <a:srcRect/>
          <a:stretch>
            <a:fillRect/>
          </a:stretch>
        </p:blipFill>
        <p:spPr bwMode="auto">
          <a:xfrm>
            <a:off x="5159693" y="2196464"/>
            <a:ext cx="6260176" cy="3716655"/>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1647825" y="2697480"/>
            <a:ext cx="2952750" cy="3291840"/>
          </a:xfrm>
          <a:prstGeom prst="rect">
            <a:avLst/>
          </a:prstGeom>
          <a:noFill/>
          <a:ln w="9525">
            <a:noFill/>
            <a:miter lim="800000"/>
            <a:headEnd/>
            <a:tailEnd/>
          </a:ln>
          <a:effectLst/>
        </p:spPr>
      </p:pic>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15</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121920" y="1760447"/>
            <a:ext cx="11201400" cy="830997"/>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a:solidFill>
                  <a:schemeClr val="tx2"/>
                </a:solidFill>
              </a:rPr>
              <a:t>Application N°3 : Clignotement de plusieurs LED</a:t>
            </a:r>
            <a:endParaRPr lang="fr-FR" sz="2800" b="1" kern="1200" dirty="0">
              <a:solidFill>
                <a:schemeClr val="tx2"/>
              </a:solidFill>
              <a:latin typeface="+mn-lt"/>
              <a:ea typeface="+mn-ea"/>
              <a:cs typeface="+mn-cs"/>
            </a:endParaRPr>
          </a:p>
        </p:txBody>
      </p:sp>
      <p:sp>
        <p:nvSpPr>
          <p:cNvPr id="12" name="Rectangle 11"/>
          <p:cNvSpPr/>
          <p:nvPr/>
        </p:nvSpPr>
        <p:spPr>
          <a:xfrm>
            <a:off x="3200400" y="1759357"/>
            <a:ext cx="9159240" cy="5693866"/>
          </a:xfrm>
          <a:prstGeom prst="rect">
            <a:avLst/>
          </a:prstGeom>
        </p:spPr>
        <p:txBody>
          <a:bodyPr wrap="square">
            <a:spAutoFit/>
          </a:bodyPr>
          <a:lstStyle/>
          <a:p>
            <a:r>
              <a:rPr lang="fr-FR" sz="1400" dirty="0" err="1" smtClean="0"/>
              <a:t>int</a:t>
            </a:r>
            <a:r>
              <a:rPr lang="fr-FR" sz="1400" dirty="0" smtClean="0"/>
              <a:t> PIN_LED_Rouge1= 7 ;</a:t>
            </a:r>
          </a:p>
          <a:p>
            <a:r>
              <a:rPr lang="fr-FR" sz="1400" dirty="0" err="1" smtClean="0"/>
              <a:t>int</a:t>
            </a:r>
            <a:r>
              <a:rPr lang="fr-FR" sz="1400" dirty="0" smtClean="0"/>
              <a:t> PIN_LED_Rouge2= 8 ;</a:t>
            </a:r>
          </a:p>
          <a:p>
            <a:r>
              <a:rPr lang="fr-FR" sz="1400" dirty="0" err="1" smtClean="0"/>
              <a:t>int</a:t>
            </a:r>
            <a:r>
              <a:rPr lang="fr-FR" sz="1400" dirty="0" smtClean="0"/>
              <a:t> PIN_LED_Rouge3= 9 ;</a:t>
            </a:r>
          </a:p>
          <a:p>
            <a:r>
              <a:rPr lang="fr-FR" sz="1400" dirty="0" smtClean="0"/>
              <a:t>Int count =0;</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void</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b="1" dirty="0" smtClean="0">
                <a:solidFill>
                  <a:srgbClr val="CC6600"/>
                </a:solidFill>
                <a:latin typeface="Courier New" panose="02070309020205020404" pitchFamily="49" charset="0"/>
                <a:cs typeface="Courier New" panose="02070309020205020404" pitchFamily="49" charset="0"/>
              </a:rPr>
              <a:t>setup</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pinMode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PIN_LED_Rouge1</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OUTPUT</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pinMode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PIN_LED_Rouge2</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OUTPUT</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pinMode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smtClean="0"/>
              <a:t>PIN_LED_Rouge3</a:t>
            </a:r>
            <a:r>
              <a:rPr lang="en-US" altLang="en-US" sz="140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OUTPUT</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Serial.begin</a:t>
            </a:r>
            <a:r>
              <a:rPr lang="en-US" sz="1400" dirty="0" smtClean="0">
                <a:latin typeface="Courier New" panose="02070309020205020404" pitchFamily="49" charset="0"/>
                <a:cs typeface="Courier New" panose="02070309020205020404" pitchFamily="49" charset="0"/>
              </a:rPr>
              <a:t>(9600); </a:t>
            </a:r>
            <a:r>
              <a:rPr lang="en-US" altLang="en-US" sz="1400" dirty="0" smtClean="0">
                <a:solidFill>
                  <a:srgbClr val="7E7E7E"/>
                </a:solidFill>
                <a:latin typeface="Courier New" panose="02070309020205020404" pitchFamily="49" charset="0"/>
                <a:cs typeface="Courier New" panose="02070309020205020404" pitchFamily="49" charset="0"/>
              </a:rPr>
              <a:t>// communications à 9600 baud (char /second)</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endParaRPr lang="en-US" altLang="en-US" sz="1400" dirty="0" smtClean="0">
              <a:solidFill>
                <a:srgbClr val="000000"/>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void</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b="1" dirty="0" smtClean="0">
                <a:solidFill>
                  <a:srgbClr val="CC6600"/>
                </a:solidFill>
                <a:latin typeface="Courier New" panose="02070309020205020404" pitchFamily="49" charset="0"/>
                <a:cs typeface="Courier New" panose="02070309020205020404" pitchFamily="49" charset="0"/>
              </a:rPr>
              <a:t>loop</a:t>
            </a:r>
            <a:r>
              <a:rPr lang="en-US" altLang="en-US" sz="14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PIN_LED_Rouge1</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HIGH</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PIN_LED_Rouge2</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HIGH</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PIN_LED_Rouge3</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HIGH</a:t>
            </a:r>
            <a:r>
              <a:rPr lang="en-US" altLang="en-US" sz="14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delay</a:t>
            </a:r>
            <a:r>
              <a:rPr lang="en-US" altLang="en-US" sz="1400" dirty="0" smtClean="0">
                <a:solidFill>
                  <a:srgbClr val="000000"/>
                </a:solidFill>
                <a:latin typeface="Courier New" panose="02070309020205020404" pitchFamily="49" charset="0"/>
                <a:cs typeface="Courier New" panose="02070309020205020404" pitchFamily="49" charset="0"/>
              </a:rPr>
              <a:t>(500); </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PIN_LED_Rouge1</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LOW</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PIN_LED_Rouge2</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LOW</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digitalWrite</a:t>
            </a:r>
            <a:r>
              <a:rPr lang="en-US" altLang="en-US" sz="1400" dirty="0" smtClean="0">
                <a:solidFill>
                  <a:srgbClr val="000000"/>
                </a:solidFill>
                <a:latin typeface="Courier New" panose="02070309020205020404" pitchFamily="49" charset="0"/>
                <a:cs typeface="Courier New" panose="02070309020205020404" pitchFamily="49" charset="0"/>
              </a:rPr>
              <a:t>(</a:t>
            </a:r>
            <a:r>
              <a:rPr lang="fr-FR" sz="1400" dirty="0" smtClean="0"/>
              <a:t>PIN_LED_Rouge3</a:t>
            </a:r>
            <a:r>
              <a:rPr lang="en-US" altLang="en-US" sz="1400" dirty="0" smtClean="0">
                <a:solidFill>
                  <a:srgbClr val="000000"/>
                </a:solidFill>
                <a:latin typeface="Courier New" panose="02070309020205020404" pitchFamily="49" charset="0"/>
                <a:cs typeface="Courier New" panose="02070309020205020404" pitchFamily="49" charset="0"/>
              </a:rPr>
              <a:t>, </a:t>
            </a:r>
            <a:r>
              <a:rPr lang="en-US" altLang="en-US" sz="1400" dirty="0" smtClean="0">
                <a:solidFill>
                  <a:srgbClr val="006699"/>
                </a:solidFill>
                <a:latin typeface="Courier New" panose="02070309020205020404" pitchFamily="49" charset="0"/>
                <a:cs typeface="Courier New" panose="02070309020205020404" pitchFamily="49" charset="0"/>
              </a:rPr>
              <a:t>LOW</a:t>
            </a:r>
            <a:r>
              <a:rPr lang="en-US" altLang="en-US" sz="14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400" dirty="0" smtClean="0">
                <a:solidFill>
                  <a:srgbClr val="CC6600"/>
                </a:solidFill>
                <a:latin typeface="Courier New" panose="02070309020205020404" pitchFamily="49" charset="0"/>
                <a:cs typeface="Courier New" panose="02070309020205020404" pitchFamily="49" charset="0"/>
              </a:rPr>
              <a:t>	delay</a:t>
            </a:r>
            <a:r>
              <a:rPr lang="en-US" altLang="en-US" sz="1400" dirty="0" smtClean="0">
                <a:solidFill>
                  <a:srgbClr val="000000"/>
                </a:solidFill>
                <a:latin typeface="Courier New" panose="02070309020205020404" pitchFamily="49" charset="0"/>
                <a:cs typeface="Courier New" panose="02070309020205020404" pitchFamily="49" charset="0"/>
              </a:rPr>
              <a:t>(500); </a:t>
            </a:r>
          </a:p>
          <a:p>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Serial.print</a:t>
            </a:r>
            <a:r>
              <a:rPr lang="en-US" sz="1400" dirty="0" smtClean="0">
                <a:latin typeface="Courier New" panose="02070309020205020404" pitchFamily="49" charset="0"/>
                <a:cs typeface="Courier New" panose="02070309020205020404" pitchFamily="49" charset="0"/>
              </a:rPr>
              <a:t>("Count is ");</a:t>
            </a:r>
          </a:p>
          <a:p>
            <a:r>
              <a:rPr lang="en-US" altLang="en-US" sz="1400" dirty="0" smtClean="0">
                <a:solidFill>
                  <a:srgbClr val="CC6600"/>
                </a:solidFill>
                <a:latin typeface="Courier New" panose="02070309020205020404" pitchFamily="49" charset="0"/>
                <a:cs typeface="Courier New" panose="02070309020205020404" pitchFamily="49" charset="0"/>
              </a:rPr>
              <a:t>	</a:t>
            </a:r>
            <a:r>
              <a:rPr lang="en-US" altLang="en-US" sz="1400" dirty="0" err="1" smtClean="0">
                <a:solidFill>
                  <a:srgbClr val="CC6600"/>
                </a:solidFill>
                <a:latin typeface="Courier New" panose="02070309020205020404" pitchFamily="49" charset="0"/>
                <a:cs typeface="Courier New" panose="02070309020205020404" pitchFamily="49" charset="0"/>
              </a:rPr>
              <a:t>Serial.println</a:t>
            </a:r>
            <a:r>
              <a:rPr lang="en-US" sz="1400" dirty="0" smtClean="0">
                <a:latin typeface="Courier New" panose="02070309020205020404" pitchFamily="49" charset="0"/>
                <a:cs typeface="Courier New" panose="02070309020205020404" pitchFamily="49" charset="0"/>
              </a:rPr>
              <a:t>(count); </a:t>
            </a:r>
            <a:endParaRPr lang="en-US" altLang="en-US" sz="1400" dirty="0" smtClean="0">
              <a:solidFill>
                <a:srgbClr val="7E7E7E"/>
              </a:solidFill>
              <a:latin typeface="Courier New" panose="02070309020205020404" pitchFamily="49" charset="0"/>
              <a:cs typeface="Courier New" panose="02070309020205020404" pitchFamily="49" charset="0"/>
            </a:endParaRPr>
          </a:p>
          <a:p>
            <a:r>
              <a:rPr lang="en-US" sz="1400" dirty="0" smtClean="0">
                <a:latin typeface="Courier New" panose="02070309020205020404" pitchFamily="49" charset="0"/>
                <a:cs typeface="Courier New" panose="02070309020205020404" pitchFamily="49" charset="0"/>
              </a:rPr>
              <a:t>	count++;</a:t>
            </a:r>
            <a:endParaRPr lang="en-US" altLang="en-US" sz="1400"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sz="1400" dirty="0" smtClean="0">
                <a:solidFill>
                  <a:srgbClr val="000000"/>
                </a:solidFill>
                <a:latin typeface="Courier New" panose="02070309020205020404" pitchFamily="49" charset="0"/>
                <a:cs typeface="Courier New" panose="02070309020205020404" pitchFamily="49" charset="0"/>
              </a:rPr>
              <a:t>} </a:t>
            </a:r>
            <a:endParaRPr lang="en-US" altLang="en-US" sz="1400"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16</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568167"/>
            <a:ext cx="11201400" cy="3785652"/>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Le but de cette application est de simuler la commande d’un seul feu tricolore à l’aide de la carte </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 Le fonctionnement du feu tricolore est détaillé comme suit :</a:t>
            </a:r>
          </a:p>
          <a:p>
            <a:pPr algn="just"/>
            <a:endParaRPr lang="fr-FR" sz="2400" dirty="0" smtClean="0">
              <a:solidFill>
                <a:schemeClr val="tx2"/>
              </a:solidFill>
              <a:latin typeface="+mj-lt"/>
              <a:ea typeface="+mj-ea"/>
              <a:cs typeface="+mj-cs"/>
            </a:endParaRPr>
          </a:p>
          <a:p>
            <a:pPr lvl="0">
              <a:buFont typeface="Wingdings" pitchFamily="2" charset="2"/>
              <a:buChar char="Ø"/>
            </a:pPr>
            <a:r>
              <a:rPr lang="fr-FR" sz="2400" dirty="0" smtClean="0">
                <a:solidFill>
                  <a:schemeClr val="tx2"/>
                </a:solidFill>
                <a:latin typeface="+mj-lt"/>
                <a:ea typeface="+mj-ea"/>
                <a:cs typeface="+mj-cs"/>
              </a:rPr>
              <a:t>Allumer le feu vert pendant 5 secondes.</a:t>
            </a:r>
          </a:p>
          <a:p>
            <a:pPr lvl="0">
              <a:buFont typeface="Wingdings" pitchFamily="2" charset="2"/>
              <a:buChar char="Ø"/>
            </a:pPr>
            <a:r>
              <a:rPr lang="fr-FR" sz="2400" dirty="0" smtClean="0">
                <a:solidFill>
                  <a:schemeClr val="tx2"/>
                </a:solidFill>
                <a:latin typeface="+mj-lt"/>
                <a:ea typeface="+mj-ea"/>
                <a:cs typeface="+mj-cs"/>
              </a:rPr>
              <a:t>Allumer le feu orange pendant 4 secondes.</a:t>
            </a:r>
          </a:p>
          <a:p>
            <a:pPr lvl="0">
              <a:buFont typeface="Wingdings" pitchFamily="2" charset="2"/>
              <a:buChar char="Ø"/>
            </a:pPr>
            <a:r>
              <a:rPr lang="fr-FR" sz="2400" dirty="0" smtClean="0">
                <a:solidFill>
                  <a:schemeClr val="tx2"/>
                </a:solidFill>
                <a:latin typeface="+mj-lt"/>
                <a:ea typeface="+mj-ea"/>
                <a:cs typeface="+mj-cs"/>
              </a:rPr>
              <a:t>Allumer le feu rouge pendant 1 secondes.</a:t>
            </a:r>
          </a:p>
          <a:p>
            <a:pPr lvl="0">
              <a:buFont typeface="Wingdings" pitchFamily="2" charset="2"/>
              <a:buChar char="Ø"/>
            </a:pPr>
            <a:r>
              <a:rPr lang="fr-FR" sz="2400" dirty="0" smtClean="0">
                <a:solidFill>
                  <a:schemeClr val="tx2"/>
                </a:solidFill>
                <a:latin typeface="+mj-lt"/>
                <a:ea typeface="+mj-ea"/>
                <a:cs typeface="+mj-cs"/>
              </a:rPr>
              <a:t>Reprendre le cycle du début.</a:t>
            </a:r>
          </a:p>
          <a:p>
            <a:pPr algn="just"/>
            <a:endParaRPr lang="fr-FR" sz="2400" dirty="0" smtClean="0">
              <a:solidFill>
                <a:schemeClr val="tx2"/>
              </a:solidFill>
              <a:latin typeface="+mj-lt"/>
              <a:ea typeface="+mj-ea"/>
              <a:cs typeface="+mj-cs"/>
            </a:endParaRPr>
          </a:p>
          <a:p>
            <a:pPr algn="just"/>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24840" y="1264920"/>
            <a:ext cx="10972800" cy="1066800"/>
          </a:xfrm>
        </p:spPr>
        <p:txBody>
          <a:bodyPr rtlCol="0">
            <a:normAutofit/>
          </a:bodyPr>
          <a:lstStyle/>
          <a:p>
            <a:pPr lvl="1" rtl="0"/>
            <a:r>
              <a:rPr lang="fr-FR" sz="2800" b="1" kern="1200" dirty="0" smtClean="0">
                <a:solidFill>
                  <a:schemeClr val="tx2"/>
                </a:solidFill>
              </a:rPr>
              <a:t>Application N°4 : Un seu1 feu tricolore</a:t>
            </a:r>
            <a:endParaRPr lang="fr-FR" sz="2800" b="1" kern="1200" dirty="0">
              <a:solidFill>
                <a:schemeClr val="tx2"/>
              </a:solidFill>
              <a:latin typeface="+mn-lt"/>
              <a:ea typeface="+mn-ea"/>
              <a:cs typeface="+mn-cs"/>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17</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121920" y="1760447"/>
            <a:ext cx="11201400" cy="830997"/>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a:solidFill>
                  <a:schemeClr val="tx2"/>
                </a:solidFill>
              </a:rPr>
              <a:t>Application </a:t>
            </a:r>
            <a:r>
              <a:rPr lang="fr-FR" sz="2800" b="1" kern="1200" dirty="0" smtClean="0">
                <a:solidFill>
                  <a:schemeClr val="tx2"/>
                </a:solidFill>
              </a:rPr>
              <a:t>N°4 </a:t>
            </a:r>
            <a:r>
              <a:rPr lang="fr-FR" sz="2800" b="1" kern="1200" dirty="0">
                <a:solidFill>
                  <a:schemeClr val="tx2"/>
                </a:solidFill>
              </a:rPr>
              <a:t>: Un seu1 feu tricolore</a:t>
            </a:r>
          </a:p>
        </p:txBody>
      </p:sp>
      <p:sp>
        <p:nvSpPr>
          <p:cNvPr id="12" name="Rectangle 11"/>
          <p:cNvSpPr/>
          <p:nvPr/>
        </p:nvSpPr>
        <p:spPr>
          <a:xfrm>
            <a:off x="3200400" y="1759357"/>
            <a:ext cx="9159240" cy="5262979"/>
          </a:xfrm>
          <a:prstGeom prst="rect">
            <a:avLst/>
          </a:prstGeom>
        </p:spPr>
        <p:txBody>
          <a:bodyPr wrap="square">
            <a:spAutoFit/>
          </a:bodyPr>
          <a:lstStyle/>
          <a:p>
            <a:r>
              <a:rPr lang="fr-FR" sz="1200" dirty="0" err="1" smtClean="0"/>
              <a:t>int</a:t>
            </a:r>
            <a:r>
              <a:rPr lang="fr-FR" sz="1200" dirty="0" smtClean="0"/>
              <a:t> </a:t>
            </a:r>
            <a:r>
              <a:rPr lang="fr-FR" sz="1200" dirty="0" err="1" smtClean="0"/>
              <a:t>PIN_LED_Vert</a:t>
            </a:r>
            <a:r>
              <a:rPr lang="fr-FR" sz="1200" dirty="0" smtClean="0"/>
              <a:t>= 7 ;</a:t>
            </a:r>
          </a:p>
          <a:p>
            <a:r>
              <a:rPr lang="fr-FR" sz="1200" dirty="0" err="1" smtClean="0"/>
              <a:t>int</a:t>
            </a:r>
            <a:r>
              <a:rPr lang="fr-FR" sz="1200" dirty="0" smtClean="0"/>
              <a:t> </a:t>
            </a:r>
            <a:r>
              <a:rPr lang="fr-FR" sz="1200" dirty="0" err="1" smtClean="0"/>
              <a:t>PIN_LED_orange</a:t>
            </a:r>
            <a:r>
              <a:rPr lang="fr-FR" sz="1200" dirty="0" smtClean="0"/>
              <a:t>= 8 ;</a:t>
            </a:r>
          </a:p>
          <a:p>
            <a:r>
              <a:rPr lang="fr-FR" sz="1200" dirty="0" err="1" smtClean="0"/>
              <a:t>int</a:t>
            </a:r>
            <a:r>
              <a:rPr lang="fr-FR" sz="1200" dirty="0" smtClean="0"/>
              <a:t> </a:t>
            </a:r>
            <a:r>
              <a:rPr lang="fr-FR" sz="1200" dirty="0" err="1" smtClean="0"/>
              <a:t>PIN_LED_Rouge</a:t>
            </a:r>
            <a:r>
              <a:rPr lang="fr-FR" sz="1200" dirty="0" smtClean="0"/>
              <a:t>= 9 ;</a:t>
            </a:r>
          </a:p>
          <a:p>
            <a:r>
              <a:rPr lang="fr-FR" sz="1200" dirty="0" smtClean="0"/>
              <a:t>Int count =0;</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void</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b="1" dirty="0" smtClean="0">
                <a:solidFill>
                  <a:srgbClr val="CC6600"/>
                </a:solidFill>
                <a:latin typeface="Courier New" panose="02070309020205020404" pitchFamily="49" charset="0"/>
                <a:cs typeface="Courier New" panose="02070309020205020404" pitchFamily="49" charset="0"/>
              </a:rPr>
              <a:t>setup</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pinMode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PIN_LED_Rouge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OUTPUT</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Serial.begin</a:t>
            </a:r>
            <a:r>
              <a:rPr lang="en-US" sz="1200" dirty="0" smtClean="0">
                <a:latin typeface="Courier New" panose="02070309020205020404" pitchFamily="49" charset="0"/>
                <a:cs typeface="Courier New" panose="02070309020205020404" pitchFamily="49" charset="0"/>
              </a:rPr>
              <a:t>(9600); </a:t>
            </a:r>
            <a:r>
              <a:rPr lang="en-US" altLang="en-US" sz="1200" dirty="0" smtClean="0">
                <a:solidFill>
                  <a:srgbClr val="7E7E7E"/>
                </a:solidFill>
                <a:latin typeface="Courier New" panose="02070309020205020404" pitchFamily="49" charset="0"/>
                <a:cs typeface="Courier New" panose="02070309020205020404" pitchFamily="49" charset="0"/>
              </a:rPr>
              <a:t>// communications à 9600 baud (char /second)</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endParaRPr lang="en-US" altLang="en-US" sz="1200" dirty="0" smtClean="0">
              <a:solidFill>
                <a:srgbClr val="000000"/>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void</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b="1" dirty="0" smtClean="0">
                <a:solidFill>
                  <a:srgbClr val="CC6600"/>
                </a:solidFill>
                <a:latin typeface="Courier New" panose="02070309020205020404" pitchFamily="49" charset="0"/>
                <a:cs typeface="Courier New" panose="02070309020205020404" pitchFamily="49" charset="0"/>
              </a:rPr>
              <a:t>loop</a:t>
            </a:r>
            <a:r>
              <a:rPr lang="en-US" altLang="en-US" sz="12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PIN_LED_Vert</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HIGH</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PIN_LED_orange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PIN_LED_Rouge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delay</a:t>
            </a:r>
            <a:r>
              <a:rPr lang="en-US" altLang="en-US" sz="1200" dirty="0" smtClean="0">
                <a:solidFill>
                  <a:srgbClr val="000000"/>
                </a:solidFill>
                <a:latin typeface="Courier New" panose="02070309020205020404" pitchFamily="49" charset="0"/>
                <a:cs typeface="Courier New" panose="02070309020205020404" pitchFamily="49" charset="0"/>
              </a:rPr>
              <a:t>(5000); </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PIN_LED_Vert</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PIN_LED_orange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HIGH</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PIN_LED_Rouge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delay</a:t>
            </a:r>
            <a:r>
              <a:rPr lang="en-US" altLang="en-US" sz="1200" dirty="0" smtClean="0">
                <a:solidFill>
                  <a:srgbClr val="000000"/>
                </a:solidFill>
                <a:latin typeface="Courier New" panose="02070309020205020404" pitchFamily="49" charset="0"/>
                <a:cs typeface="Courier New" panose="02070309020205020404" pitchFamily="49" charset="0"/>
              </a:rPr>
              <a:t>(4000); </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PIN_LED_Vert</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PIN_LED_orange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LOW</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digitalWrite</a:t>
            </a:r>
            <a:r>
              <a:rPr lang="en-US" altLang="en-US" sz="1200" dirty="0" smtClean="0">
                <a:solidFill>
                  <a:srgbClr val="000000"/>
                </a:solidFill>
                <a:latin typeface="Courier New" panose="02070309020205020404" pitchFamily="49" charset="0"/>
                <a:cs typeface="Courier New" panose="02070309020205020404" pitchFamily="49" charset="0"/>
              </a:rPr>
              <a:t>(</a:t>
            </a:r>
            <a:r>
              <a:rPr lang="fr-FR" sz="1200" dirty="0" err="1" smtClean="0"/>
              <a:t>PIN_LED_Rouge</a:t>
            </a: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006699"/>
                </a:solidFill>
                <a:latin typeface="Courier New" panose="02070309020205020404" pitchFamily="49" charset="0"/>
                <a:cs typeface="Courier New" panose="02070309020205020404" pitchFamily="49" charset="0"/>
              </a:rPr>
              <a:t>High</a:t>
            </a:r>
            <a:r>
              <a:rPr lang="en-US" altLang="en-US" sz="1200"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r>
              <a:rPr lang="en-US" altLang="en-US" sz="1200" dirty="0" smtClean="0">
                <a:solidFill>
                  <a:srgbClr val="CC6600"/>
                </a:solidFill>
                <a:latin typeface="Courier New" panose="02070309020205020404" pitchFamily="49" charset="0"/>
                <a:cs typeface="Courier New" panose="02070309020205020404" pitchFamily="49" charset="0"/>
              </a:rPr>
              <a:t>delay</a:t>
            </a:r>
            <a:r>
              <a:rPr lang="en-US" altLang="en-US" sz="1200" dirty="0" smtClean="0">
                <a:solidFill>
                  <a:srgbClr val="000000"/>
                </a:solidFill>
                <a:latin typeface="Courier New" panose="02070309020205020404" pitchFamily="49" charset="0"/>
                <a:cs typeface="Courier New" panose="02070309020205020404" pitchFamily="49" charset="0"/>
              </a:rPr>
              <a:t>(1000);</a:t>
            </a:r>
          </a:p>
          <a:p>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Serial.print</a:t>
            </a:r>
            <a:r>
              <a:rPr lang="en-US" sz="1200" dirty="0" smtClean="0">
                <a:latin typeface="Courier New" panose="02070309020205020404" pitchFamily="49" charset="0"/>
                <a:cs typeface="Courier New" panose="02070309020205020404" pitchFamily="49" charset="0"/>
              </a:rPr>
              <a:t>("Count is ");</a:t>
            </a:r>
          </a:p>
          <a:p>
            <a:r>
              <a:rPr lang="en-US" altLang="en-US" sz="1200" dirty="0" smtClean="0">
                <a:solidFill>
                  <a:srgbClr val="CC6600"/>
                </a:solidFill>
                <a:latin typeface="Courier New" panose="02070309020205020404" pitchFamily="49" charset="0"/>
                <a:cs typeface="Courier New" panose="02070309020205020404" pitchFamily="49" charset="0"/>
              </a:rPr>
              <a:t>	</a:t>
            </a:r>
            <a:r>
              <a:rPr lang="en-US" altLang="en-US" sz="1200" dirty="0" err="1" smtClean="0">
                <a:solidFill>
                  <a:srgbClr val="CC6600"/>
                </a:solidFill>
                <a:latin typeface="Courier New" panose="02070309020205020404" pitchFamily="49" charset="0"/>
                <a:cs typeface="Courier New" panose="02070309020205020404" pitchFamily="49" charset="0"/>
              </a:rPr>
              <a:t>Serial.println</a:t>
            </a:r>
            <a:r>
              <a:rPr lang="en-US" sz="1200" dirty="0" smtClean="0">
                <a:latin typeface="Courier New" panose="02070309020205020404" pitchFamily="49" charset="0"/>
                <a:cs typeface="Courier New" panose="02070309020205020404" pitchFamily="49" charset="0"/>
              </a:rPr>
              <a:t>(count); </a:t>
            </a:r>
            <a:endParaRPr lang="en-US" altLang="en-US" sz="1200" dirty="0" smtClean="0">
              <a:solidFill>
                <a:srgbClr val="7E7E7E"/>
              </a:solidFill>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count++;</a:t>
            </a:r>
            <a:endParaRPr lang="en-US" altLang="en-US" sz="1200"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sz="1200" dirty="0" smtClean="0">
                <a:solidFill>
                  <a:srgbClr val="000000"/>
                </a:solidFill>
                <a:latin typeface="Courier New" panose="02070309020205020404" pitchFamily="49" charset="0"/>
                <a:cs typeface="Courier New" panose="02070309020205020404" pitchFamily="49" charset="0"/>
              </a:rPr>
              <a:t>} </a:t>
            </a:r>
            <a:endParaRPr lang="en-US" altLang="en-US" sz="1200"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18</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568167"/>
            <a:ext cx="11201400" cy="2308324"/>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Dans cette application, vous allez simuler un cas réel des feux de croisement composés de deux feux tricolores synchronisés. Les deux feux permettront l’régulation de la circulation d’un carrefour à deux voies (route principale et route secondaire).</a:t>
            </a:r>
          </a:p>
          <a:p>
            <a:pPr algn="just"/>
            <a:endParaRPr lang="fr-FR" sz="2400" dirty="0" smtClean="0">
              <a:solidFill>
                <a:schemeClr val="tx2"/>
              </a:solidFill>
              <a:latin typeface="+mj-lt"/>
              <a:ea typeface="+mj-ea"/>
              <a:cs typeface="+mj-cs"/>
            </a:endParaRPr>
          </a:p>
          <a:p>
            <a:pPr algn="just"/>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24840" y="1264920"/>
            <a:ext cx="10972800" cy="1066800"/>
          </a:xfrm>
        </p:spPr>
        <p:txBody>
          <a:bodyPr rtlCol="0">
            <a:normAutofit/>
          </a:bodyPr>
          <a:lstStyle/>
          <a:p>
            <a:pPr lvl="1" rtl="0"/>
            <a:r>
              <a:rPr lang="fr-FR" sz="2800" b="1" dirty="0" smtClean="0"/>
              <a:t> </a:t>
            </a:r>
            <a:r>
              <a:rPr lang="fr-FR" sz="2800" b="1" kern="1200" dirty="0">
                <a:solidFill>
                  <a:schemeClr val="tx2"/>
                </a:solidFill>
              </a:rPr>
              <a:t>Application N°5 : Deux feux tricolores </a:t>
            </a:r>
            <a:r>
              <a:rPr lang="fr-FR" sz="2800" b="1" kern="1200" dirty="0" smtClean="0">
                <a:solidFill>
                  <a:schemeClr val="tx2"/>
                </a:solidFill>
              </a:rPr>
              <a:t>synchronisés</a:t>
            </a:r>
            <a:endParaRPr lang="fr-FR" sz="2800" b="1" kern="1200" dirty="0">
              <a:solidFill>
                <a:schemeClr val="tx2"/>
              </a:solidFill>
            </a:endParaRPr>
          </a:p>
        </p:txBody>
      </p:sp>
      <p:grpSp>
        <p:nvGrpSpPr>
          <p:cNvPr id="4098" name="Group 2"/>
          <p:cNvGrpSpPr>
            <a:grpSpLocks/>
          </p:cNvGrpSpPr>
          <p:nvPr/>
        </p:nvGrpSpPr>
        <p:grpSpPr bwMode="auto">
          <a:xfrm>
            <a:off x="3582035" y="3800475"/>
            <a:ext cx="4418965" cy="2844165"/>
            <a:chOff x="3986" y="1505"/>
            <a:chExt cx="5117" cy="3497"/>
          </a:xfrm>
        </p:grpSpPr>
        <p:pic>
          <p:nvPicPr>
            <p:cNvPr id="4099" name="Picture 3"/>
            <p:cNvPicPr>
              <a:picLocks noChangeAspect="1" noChangeArrowheads="1"/>
            </p:cNvPicPr>
            <p:nvPr/>
          </p:nvPicPr>
          <p:blipFill>
            <a:blip r:embed="rId3" cstate="print"/>
            <a:srcRect/>
            <a:stretch>
              <a:fillRect/>
            </a:stretch>
          </p:blipFill>
          <p:spPr bwMode="auto">
            <a:xfrm>
              <a:off x="4056" y="1574"/>
              <a:ext cx="4980" cy="3360"/>
            </a:xfrm>
            <a:prstGeom prst="rect">
              <a:avLst/>
            </a:prstGeom>
            <a:noFill/>
            <a:ln w="9525">
              <a:noFill/>
              <a:miter lim="800000"/>
              <a:headEnd/>
              <a:tailEnd/>
            </a:ln>
          </p:spPr>
        </p:pic>
        <p:sp>
          <p:nvSpPr>
            <p:cNvPr id="4100" name="Freeform 4"/>
            <p:cNvSpPr>
              <a:spLocks/>
            </p:cNvSpPr>
            <p:nvPr/>
          </p:nvSpPr>
          <p:spPr bwMode="auto">
            <a:xfrm>
              <a:off x="3986" y="1505"/>
              <a:ext cx="5117" cy="3497"/>
            </a:xfrm>
            <a:custGeom>
              <a:avLst/>
              <a:gdLst/>
              <a:ahLst/>
              <a:cxnLst>
                <a:cxn ang="0">
                  <a:pos x="5117" y="0"/>
                </a:cxn>
                <a:cxn ang="0">
                  <a:pos x="5108" y="0"/>
                </a:cxn>
                <a:cxn ang="0">
                  <a:pos x="5108" y="10"/>
                </a:cxn>
                <a:cxn ang="0">
                  <a:pos x="5108" y="3487"/>
                </a:cxn>
                <a:cxn ang="0">
                  <a:pos x="10" y="3487"/>
                </a:cxn>
                <a:cxn ang="0">
                  <a:pos x="10" y="10"/>
                </a:cxn>
                <a:cxn ang="0">
                  <a:pos x="5108" y="10"/>
                </a:cxn>
                <a:cxn ang="0">
                  <a:pos x="5108" y="0"/>
                </a:cxn>
                <a:cxn ang="0">
                  <a:pos x="0" y="0"/>
                </a:cxn>
                <a:cxn ang="0">
                  <a:pos x="0" y="5"/>
                </a:cxn>
                <a:cxn ang="0">
                  <a:pos x="0" y="10"/>
                </a:cxn>
                <a:cxn ang="0">
                  <a:pos x="0" y="3487"/>
                </a:cxn>
                <a:cxn ang="0">
                  <a:pos x="0" y="3492"/>
                </a:cxn>
                <a:cxn ang="0">
                  <a:pos x="0" y="3497"/>
                </a:cxn>
                <a:cxn ang="0">
                  <a:pos x="5117" y="3497"/>
                </a:cxn>
                <a:cxn ang="0">
                  <a:pos x="5117" y="3492"/>
                </a:cxn>
                <a:cxn ang="0">
                  <a:pos x="5117" y="3487"/>
                </a:cxn>
                <a:cxn ang="0">
                  <a:pos x="5117" y="10"/>
                </a:cxn>
                <a:cxn ang="0">
                  <a:pos x="5117" y="5"/>
                </a:cxn>
                <a:cxn ang="0">
                  <a:pos x="5117" y="0"/>
                </a:cxn>
              </a:cxnLst>
              <a:rect l="0" t="0" r="r" b="b"/>
              <a:pathLst>
                <a:path w="5117" h="3497">
                  <a:moveTo>
                    <a:pt x="5117" y="0"/>
                  </a:moveTo>
                  <a:lnTo>
                    <a:pt x="5108" y="0"/>
                  </a:lnTo>
                  <a:lnTo>
                    <a:pt x="5108" y="10"/>
                  </a:lnTo>
                  <a:lnTo>
                    <a:pt x="5108" y="3487"/>
                  </a:lnTo>
                  <a:lnTo>
                    <a:pt x="10" y="3487"/>
                  </a:lnTo>
                  <a:lnTo>
                    <a:pt x="10" y="10"/>
                  </a:lnTo>
                  <a:lnTo>
                    <a:pt x="5108" y="10"/>
                  </a:lnTo>
                  <a:lnTo>
                    <a:pt x="5108" y="0"/>
                  </a:lnTo>
                  <a:lnTo>
                    <a:pt x="0" y="0"/>
                  </a:lnTo>
                  <a:lnTo>
                    <a:pt x="0" y="5"/>
                  </a:lnTo>
                  <a:lnTo>
                    <a:pt x="0" y="10"/>
                  </a:lnTo>
                  <a:lnTo>
                    <a:pt x="0" y="3487"/>
                  </a:lnTo>
                  <a:lnTo>
                    <a:pt x="0" y="3492"/>
                  </a:lnTo>
                  <a:lnTo>
                    <a:pt x="0" y="3497"/>
                  </a:lnTo>
                  <a:lnTo>
                    <a:pt x="5117" y="3497"/>
                  </a:lnTo>
                  <a:lnTo>
                    <a:pt x="5117" y="3492"/>
                  </a:lnTo>
                  <a:lnTo>
                    <a:pt x="5117" y="3487"/>
                  </a:lnTo>
                  <a:lnTo>
                    <a:pt x="5117" y="10"/>
                  </a:lnTo>
                  <a:lnTo>
                    <a:pt x="5117" y="5"/>
                  </a:lnTo>
                  <a:lnTo>
                    <a:pt x="511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19</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400527"/>
            <a:ext cx="11201400" cy="4154984"/>
          </a:xfrm>
          <a:prstGeom prst="rect">
            <a:avLst/>
          </a:prstGeom>
          <a:noFill/>
        </p:spPr>
        <p:txBody>
          <a:bodyPr wrap="square" rtlCol="0">
            <a:spAutoFit/>
          </a:bodyPr>
          <a:lstStyle/>
          <a:p>
            <a:r>
              <a:rPr lang="fr-FR" sz="2400" dirty="0" smtClean="0">
                <a:solidFill>
                  <a:schemeClr val="tx2"/>
                </a:solidFill>
                <a:latin typeface="+mj-lt"/>
                <a:ea typeface="+mj-ea"/>
                <a:cs typeface="+mj-cs"/>
              </a:rPr>
              <a:t>Le fonctionnement des deux feux tricolores est détaillé comme suit :</a:t>
            </a:r>
          </a:p>
          <a:p>
            <a:endParaRPr lang="fr-FR" sz="2400" dirty="0" smtClean="0">
              <a:solidFill>
                <a:schemeClr val="tx2"/>
              </a:solidFill>
              <a:latin typeface="+mj-lt"/>
              <a:ea typeface="+mj-ea"/>
              <a:cs typeface="+mj-cs"/>
            </a:endParaRPr>
          </a:p>
          <a:p>
            <a:pPr lvl="0" algn="just">
              <a:buFont typeface="Wingdings" pitchFamily="2" charset="2"/>
              <a:buChar char="Ø"/>
            </a:pPr>
            <a:r>
              <a:rPr lang="fr-FR" sz="2400" dirty="0" smtClean="0">
                <a:solidFill>
                  <a:schemeClr val="tx2"/>
                </a:solidFill>
                <a:latin typeface="+mj-lt"/>
                <a:ea typeface="+mj-ea"/>
                <a:cs typeface="+mj-cs"/>
              </a:rPr>
              <a:t>Allumer le feu vert pendant 40 secondes sur la route principale et le rouge sur la route</a:t>
            </a:r>
          </a:p>
          <a:p>
            <a:pPr algn="just">
              <a:buFont typeface="Wingdings" pitchFamily="2" charset="2"/>
              <a:buChar char="Ø"/>
            </a:pPr>
            <a:r>
              <a:rPr lang="fr-FR" sz="2400" dirty="0" smtClean="0">
                <a:solidFill>
                  <a:schemeClr val="tx2"/>
                </a:solidFill>
                <a:latin typeface="+mj-lt"/>
                <a:ea typeface="+mj-ea"/>
                <a:cs typeface="+mj-cs"/>
              </a:rPr>
              <a:t>secondaire.</a:t>
            </a:r>
          </a:p>
          <a:p>
            <a:pPr lvl="0" algn="just">
              <a:buFont typeface="Wingdings" pitchFamily="2" charset="2"/>
              <a:buChar char="Ø"/>
            </a:pPr>
            <a:r>
              <a:rPr lang="fr-FR" sz="2400" dirty="0" smtClean="0">
                <a:solidFill>
                  <a:schemeClr val="tx2"/>
                </a:solidFill>
                <a:latin typeface="+mj-lt"/>
                <a:ea typeface="+mj-ea"/>
                <a:cs typeface="+mj-cs"/>
              </a:rPr>
              <a:t>Allumer le feu orange pendant 05 secondes sur la route principale et toujours le rouge sur la route secondaire.</a:t>
            </a:r>
          </a:p>
          <a:p>
            <a:pPr lvl="0" algn="just">
              <a:buFont typeface="Wingdings" pitchFamily="2" charset="2"/>
              <a:buChar char="Ø"/>
            </a:pPr>
            <a:r>
              <a:rPr lang="fr-FR" sz="2400" dirty="0" smtClean="0">
                <a:solidFill>
                  <a:schemeClr val="tx2"/>
                </a:solidFill>
                <a:latin typeface="+mj-lt"/>
                <a:ea typeface="+mj-ea"/>
                <a:cs typeface="+mj-cs"/>
              </a:rPr>
              <a:t>Allumer le feu rouge pendant 25 secondes sur la route principale et le feu vert sur la route secondaire.</a:t>
            </a:r>
          </a:p>
          <a:p>
            <a:pPr lvl="0" algn="just">
              <a:buFont typeface="Wingdings" pitchFamily="2" charset="2"/>
              <a:buChar char="Ø"/>
            </a:pPr>
            <a:r>
              <a:rPr lang="fr-FR" sz="2400" dirty="0" smtClean="0">
                <a:solidFill>
                  <a:schemeClr val="tx2"/>
                </a:solidFill>
                <a:latin typeface="+mj-lt"/>
                <a:ea typeface="+mj-ea"/>
                <a:cs typeface="+mj-cs"/>
              </a:rPr>
              <a:t>Allumer le feu orange pendant 04 secondes sur la route secondaire et toujours le rouge sur la route principale.</a:t>
            </a:r>
          </a:p>
          <a:p>
            <a:pPr lvl="0" algn="just">
              <a:buFont typeface="Wingdings" pitchFamily="2" charset="2"/>
              <a:buChar char="Ø"/>
            </a:pPr>
            <a:r>
              <a:rPr lang="fr-FR" sz="2400" dirty="0" smtClean="0">
                <a:solidFill>
                  <a:schemeClr val="tx2"/>
                </a:solidFill>
                <a:latin typeface="+mj-lt"/>
                <a:ea typeface="+mj-ea"/>
                <a:cs typeface="+mj-cs"/>
              </a:rPr>
              <a:t>Reprendre le cycle du début</a:t>
            </a:r>
          </a:p>
        </p:txBody>
      </p:sp>
      <p:sp>
        <p:nvSpPr>
          <p:cNvPr id="10" name="Titre 1"/>
          <p:cNvSpPr>
            <a:spLocks noGrp="1"/>
          </p:cNvSpPr>
          <p:nvPr>
            <p:ph type="title"/>
          </p:nvPr>
        </p:nvSpPr>
        <p:spPr>
          <a:xfrm>
            <a:off x="624840" y="1264920"/>
            <a:ext cx="10972800" cy="1066800"/>
          </a:xfrm>
        </p:spPr>
        <p:txBody>
          <a:bodyPr rtlCol="0">
            <a:normAutofit/>
          </a:bodyPr>
          <a:lstStyle/>
          <a:p>
            <a:pPr lvl="1" rtl="0"/>
            <a:r>
              <a:rPr lang="fr-FR" sz="2800" b="1" dirty="0" smtClean="0"/>
              <a:t> </a:t>
            </a:r>
            <a:r>
              <a:rPr lang="fr-FR" sz="2800" b="1" kern="1200" dirty="0">
                <a:solidFill>
                  <a:schemeClr val="tx2"/>
                </a:solidFill>
              </a:rPr>
              <a:t>Application N°5 : Deux feux tricolores </a:t>
            </a:r>
            <a:r>
              <a:rPr lang="fr-FR" sz="2800" b="1" kern="1200" dirty="0" smtClean="0">
                <a:solidFill>
                  <a:schemeClr val="tx2"/>
                </a:solidFill>
              </a:rPr>
              <a:t>synchronisés</a:t>
            </a:r>
            <a:endParaRPr lang="fr-FR" sz="2800" b="1" kern="1200" dirty="0">
              <a:solidFill>
                <a:schemeClr val="tx2"/>
              </a:solidFill>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2</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941705" y="2857727"/>
            <a:ext cx="10061576" cy="1200329"/>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Dans ce qui suit, nous allons réaliser quelques applications basiques à base du microcontrôleur ATmega328 ou Mega2560, ces exemples vont nous permettre de bien se familiariser avec l’environnement d’</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a:t>
            </a:r>
          </a:p>
        </p:txBody>
      </p:sp>
      <p:sp>
        <p:nvSpPr>
          <p:cNvPr id="10" name="Titre 1"/>
          <p:cNvSpPr>
            <a:spLocks noGrp="1"/>
          </p:cNvSpPr>
          <p:nvPr>
            <p:ph type="title"/>
          </p:nvPr>
        </p:nvSpPr>
        <p:spPr>
          <a:xfrm>
            <a:off x="609600" y="1600200"/>
            <a:ext cx="10972800" cy="1066800"/>
          </a:xfrm>
        </p:spPr>
        <p:txBody>
          <a:bodyPr rtlCol="0">
            <a:normAutofit/>
          </a:bodyPr>
          <a:lstStyle/>
          <a:p>
            <a:pPr lvl="1" rtl="0"/>
            <a:r>
              <a:rPr lang="fr-FR" sz="2800" b="1" kern="1200" dirty="0">
                <a:solidFill>
                  <a:schemeClr val="tx2"/>
                </a:solidFill>
                <a:latin typeface="+mn-lt"/>
                <a:ea typeface="+mn-ea"/>
                <a:cs typeface="+mn-cs"/>
              </a:rPr>
              <a:t>Travail à réaliser</a:t>
            </a: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20</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7" name="ZoneTexte 6"/>
          <p:cNvSpPr txBox="1"/>
          <p:nvPr/>
        </p:nvSpPr>
        <p:spPr>
          <a:xfrm>
            <a:off x="502920" y="3634967"/>
            <a:ext cx="11201400" cy="461665"/>
          </a:xfrm>
          <a:prstGeom prst="rect">
            <a:avLst/>
          </a:prstGeom>
          <a:noFill/>
        </p:spPr>
        <p:txBody>
          <a:bodyPr wrap="square" rtlCol="0">
            <a:spAutoFit/>
          </a:bodyPr>
          <a:lstStyle/>
          <a:p>
            <a:pPr algn="ctr"/>
            <a:r>
              <a:rPr lang="fr-FR" sz="2400" dirty="0" smtClean="0">
                <a:solidFill>
                  <a:schemeClr val="tx2"/>
                </a:solidFill>
                <a:latin typeface="+mj-lt"/>
                <a:ea typeface="+mj-ea"/>
                <a:cs typeface="+mj-cs"/>
              </a:rPr>
              <a:t>Fin </a:t>
            </a:r>
            <a:r>
              <a:rPr lang="fr-FR" sz="2400" dirty="0" err="1" smtClean="0">
                <a:solidFill>
                  <a:schemeClr val="tx2"/>
                </a:solidFill>
                <a:latin typeface="+mj-lt"/>
                <a:ea typeface="+mj-ea"/>
                <a:cs typeface="+mj-cs"/>
              </a:rPr>
              <a:t>Tp</a:t>
            </a:r>
            <a:r>
              <a:rPr lang="fr-FR" sz="2400" dirty="0" smtClean="0">
                <a:solidFill>
                  <a:schemeClr val="tx2"/>
                </a:solidFill>
                <a:latin typeface="+mj-lt"/>
                <a:ea typeface="+mj-ea"/>
                <a:cs typeface="+mj-cs"/>
              </a:rPr>
              <a:t> 01 </a:t>
            </a: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3</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126207"/>
            <a:ext cx="11201400" cy="3785652"/>
          </a:xfrm>
          <a:prstGeom prst="rect">
            <a:avLst/>
          </a:prstGeom>
          <a:noFill/>
        </p:spPr>
        <p:txBody>
          <a:bodyPr wrap="square" rtlCol="0">
            <a:spAutoFit/>
          </a:bodyPr>
          <a:lstStyle/>
          <a:p>
            <a:pPr fontAlgn="base"/>
            <a:r>
              <a:rPr lang="fr-FR" sz="2400" dirty="0" smtClean="0">
                <a:solidFill>
                  <a:schemeClr val="tx2"/>
                </a:solidFill>
              </a:rPr>
              <a:t>Le but de cette première application est d’allumer une LED de couleur rouge connectée à la broche 3 de la carte </a:t>
            </a:r>
            <a:r>
              <a:rPr lang="fr-FR" sz="2400" dirty="0" err="1" smtClean="0">
                <a:solidFill>
                  <a:schemeClr val="tx2"/>
                </a:solidFill>
              </a:rPr>
              <a:t>arduino</a:t>
            </a:r>
            <a:r>
              <a:rPr lang="fr-FR" sz="2400" dirty="0" smtClean="0">
                <a:solidFill>
                  <a:schemeClr val="tx2"/>
                </a:solidFill>
              </a:rPr>
              <a:t>.</a:t>
            </a:r>
            <a:endParaRPr lang="fr-FR" sz="2400" dirty="0" smtClean="0">
              <a:solidFill>
                <a:schemeClr val="tx2"/>
              </a:solidFill>
              <a:latin typeface="+mj-lt"/>
              <a:ea typeface="+mj-ea"/>
              <a:cs typeface="+mj-cs"/>
            </a:endParaRPr>
          </a:p>
          <a:p>
            <a:pPr fontAlgn="base"/>
            <a:endParaRPr lang="fr-FR" sz="2400" dirty="0" smtClean="0">
              <a:solidFill>
                <a:schemeClr val="tx2"/>
              </a:solidFill>
              <a:latin typeface="+mj-lt"/>
              <a:ea typeface="+mj-ea"/>
              <a:cs typeface="+mj-cs"/>
            </a:endParaRPr>
          </a:p>
          <a:p>
            <a:pPr fontAlgn="base"/>
            <a:r>
              <a:rPr lang="fr-FR" sz="2400" dirty="0" smtClean="0">
                <a:solidFill>
                  <a:schemeClr val="tx2"/>
                </a:solidFill>
                <a:latin typeface="+mj-lt"/>
                <a:ea typeface="+mj-ea"/>
                <a:cs typeface="+mj-cs"/>
              </a:rPr>
              <a:t>Matériel nécessaire :</a:t>
            </a:r>
          </a:p>
          <a:p>
            <a:pPr fontAlgn="base"/>
            <a:endParaRPr lang="fr-FR" sz="2400" dirty="0" smtClean="0">
              <a:solidFill>
                <a:schemeClr val="tx2"/>
              </a:solidFill>
              <a:latin typeface="+mj-lt"/>
              <a:ea typeface="+mj-ea"/>
              <a:cs typeface="+mj-cs"/>
            </a:endParaRPr>
          </a:p>
          <a:p>
            <a:pPr marL="365125" fontAlgn="base">
              <a:tabLst>
                <a:tab pos="274638" algn="l"/>
              </a:tabLst>
            </a:pPr>
            <a:r>
              <a:rPr lang="fr-FR" sz="2400" dirty="0" smtClean="0">
                <a:solidFill>
                  <a:schemeClr val="tx2"/>
                </a:solidFill>
                <a:latin typeface="+mj-lt"/>
                <a:ea typeface="+mj-ea"/>
                <a:cs typeface="+mj-cs"/>
              </a:rPr>
              <a:t>- </a:t>
            </a:r>
            <a:r>
              <a:rPr lang="fr-FR" sz="2400" dirty="0" smtClean="0">
                <a:solidFill>
                  <a:schemeClr val="tx2"/>
                </a:solidFill>
              </a:rPr>
              <a:t>Une</a:t>
            </a:r>
            <a:r>
              <a:rPr lang="fr-FR" sz="2400" dirty="0" smtClean="0">
                <a:solidFill>
                  <a:schemeClr val="tx2"/>
                </a:solidFill>
                <a:latin typeface="+mj-lt"/>
                <a:ea typeface="+mj-ea"/>
                <a:cs typeface="+mj-cs"/>
              </a:rPr>
              <a:t> LED</a:t>
            </a:r>
          </a:p>
          <a:p>
            <a:pPr marL="365125" fontAlgn="base">
              <a:tabLst>
                <a:tab pos="274638" algn="l"/>
              </a:tabLst>
            </a:pPr>
            <a:r>
              <a:rPr lang="fr-FR" sz="2400" dirty="0" smtClean="0">
                <a:solidFill>
                  <a:schemeClr val="tx2"/>
                </a:solidFill>
                <a:latin typeface="+mj-lt"/>
                <a:ea typeface="+mj-ea"/>
                <a:cs typeface="+mj-cs"/>
              </a:rPr>
              <a:t>- </a:t>
            </a:r>
            <a:r>
              <a:rPr lang="fr-FR" sz="2400" dirty="0" smtClean="0">
                <a:solidFill>
                  <a:schemeClr val="tx2"/>
                </a:solidFill>
              </a:rPr>
              <a:t>Une</a:t>
            </a:r>
            <a:r>
              <a:rPr lang="fr-FR" sz="2400" dirty="0" smtClean="0">
                <a:solidFill>
                  <a:schemeClr val="tx2"/>
                </a:solidFill>
                <a:latin typeface="+mj-lt"/>
                <a:ea typeface="+mj-ea"/>
                <a:cs typeface="+mj-cs"/>
              </a:rPr>
              <a:t> résistance 220 Ohms</a:t>
            </a:r>
          </a:p>
          <a:p>
            <a:pPr marL="365125" fontAlgn="base">
              <a:tabLst>
                <a:tab pos="274638" algn="l"/>
              </a:tabLst>
            </a:pPr>
            <a:r>
              <a:rPr lang="fr-FR" sz="2400" dirty="0" smtClean="0">
                <a:solidFill>
                  <a:schemeClr val="tx2"/>
                </a:solidFill>
                <a:latin typeface="+mj-lt"/>
                <a:ea typeface="+mj-ea"/>
                <a:cs typeface="+mj-cs"/>
              </a:rPr>
              <a:t>- Plusieurs câbles</a:t>
            </a:r>
          </a:p>
          <a:p>
            <a:pPr marL="365125" fontAlgn="base">
              <a:tabLst>
                <a:tab pos="274638" algn="l"/>
              </a:tabLst>
            </a:pPr>
            <a:r>
              <a:rPr lang="fr-FR" sz="2400" dirty="0" smtClean="0">
                <a:solidFill>
                  <a:schemeClr val="tx2"/>
                </a:solidFill>
                <a:latin typeface="+mj-lt"/>
                <a:ea typeface="+mj-ea"/>
                <a:cs typeface="+mj-cs"/>
              </a:rPr>
              <a:t>- Une carte </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 </a:t>
            </a:r>
            <a:r>
              <a:rPr lang="fr-FR" sz="2400" dirty="0" err="1" smtClean="0">
                <a:solidFill>
                  <a:schemeClr val="tx2"/>
                </a:solidFill>
                <a:latin typeface="+mj-lt"/>
                <a:ea typeface="+mj-ea"/>
                <a:cs typeface="+mj-cs"/>
              </a:rPr>
              <a:t>Mega</a:t>
            </a:r>
            <a:endParaRPr lang="fr-FR" sz="2400" dirty="0" smtClean="0">
              <a:solidFill>
                <a:schemeClr val="tx2"/>
              </a:solidFill>
              <a:latin typeface="+mj-lt"/>
              <a:ea typeface="+mj-ea"/>
              <a:cs typeface="+mj-cs"/>
            </a:endParaRPr>
          </a:p>
          <a:p>
            <a:pPr marL="365125" fontAlgn="base">
              <a:tabLst>
                <a:tab pos="274638" algn="l"/>
              </a:tabLst>
            </a:pPr>
            <a:r>
              <a:rPr lang="fr-FR" sz="2400" dirty="0" smtClean="0">
                <a:solidFill>
                  <a:schemeClr val="tx2"/>
                </a:solidFill>
                <a:latin typeface="+mj-lt"/>
                <a:ea typeface="+mj-ea"/>
                <a:cs typeface="+mj-cs"/>
              </a:rPr>
              <a:t>- Une </a:t>
            </a:r>
            <a:r>
              <a:rPr lang="fr-FR" sz="2400" dirty="0" err="1" smtClean="0">
                <a:solidFill>
                  <a:schemeClr val="tx2"/>
                </a:solidFill>
                <a:latin typeface="+mj-lt"/>
                <a:ea typeface="+mj-ea"/>
                <a:cs typeface="+mj-cs"/>
              </a:rPr>
              <a:t>breadboard</a:t>
            </a:r>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106680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LED</a:t>
            </a:r>
            <a:br>
              <a:rPr lang="fr-FR" sz="2800" b="1" kern="1200" dirty="0">
                <a:solidFill>
                  <a:schemeClr val="tx2"/>
                </a:solidFill>
                <a:latin typeface="+mn-lt"/>
                <a:ea typeface="+mn-ea"/>
                <a:cs typeface="+mn-cs"/>
              </a:rPr>
            </a:br>
            <a:endParaRPr lang="fr-FR" sz="2800" b="1" kern="1200" dirty="0">
              <a:solidFill>
                <a:schemeClr val="tx2"/>
              </a:solidFill>
              <a:latin typeface="+mn-lt"/>
              <a:ea typeface="+mn-ea"/>
              <a:cs typeface="+mn-cs"/>
            </a:endParaRPr>
          </a:p>
        </p:txBody>
      </p:sp>
      <p:pic>
        <p:nvPicPr>
          <p:cNvPr id="1026" name="Picture 2"/>
          <p:cNvPicPr>
            <a:picLocks noChangeAspect="1" noChangeArrowheads="1"/>
          </p:cNvPicPr>
          <p:nvPr/>
        </p:nvPicPr>
        <p:blipFill>
          <a:blip r:embed="rId3"/>
          <a:srcRect/>
          <a:stretch>
            <a:fillRect/>
          </a:stretch>
        </p:blipFill>
        <p:spPr bwMode="auto">
          <a:xfrm>
            <a:off x="4546283" y="3037523"/>
            <a:ext cx="3038475" cy="9048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4545330" y="4374833"/>
            <a:ext cx="3028950" cy="790575"/>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a:srcRect/>
          <a:stretch>
            <a:fillRect/>
          </a:stretch>
        </p:blipFill>
        <p:spPr bwMode="auto">
          <a:xfrm>
            <a:off x="4510089" y="5487353"/>
            <a:ext cx="2987991" cy="1263967"/>
          </a:xfrm>
          <a:prstGeom prst="rect">
            <a:avLst/>
          </a:prstGeom>
          <a:noFill/>
          <a:ln w="9525">
            <a:noFill/>
            <a:miter lim="800000"/>
            <a:headEnd/>
            <a:tailEnd/>
          </a:ln>
          <a:effectLst/>
        </p:spPr>
      </p:pic>
      <p:pic>
        <p:nvPicPr>
          <p:cNvPr id="1029" name="Picture 5"/>
          <p:cNvPicPr>
            <a:picLocks noChangeAspect="1" noChangeArrowheads="1"/>
          </p:cNvPicPr>
          <p:nvPr/>
        </p:nvPicPr>
        <p:blipFill>
          <a:blip r:embed="rId6"/>
          <a:srcRect/>
          <a:stretch>
            <a:fillRect/>
          </a:stretch>
        </p:blipFill>
        <p:spPr bwMode="auto">
          <a:xfrm>
            <a:off x="7957185" y="3020378"/>
            <a:ext cx="3714750" cy="1914525"/>
          </a:xfrm>
          <a:prstGeom prst="rect">
            <a:avLst/>
          </a:prstGeom>
          <a:noFill/>
          <a:ln w="9525">
            <a:noFill/>
            <a:miter lim="800000"/>
            <a:headEnd/>
            <a:tailEnd/>
          </a:ln>
          <a:effectLst/>
        </p:spPr>
      </p:pic>
      <p:pic>
        <p:nvPicPr>
          <p:cNvPr id="1030" name="Picture 6"/>
          <p:cNvPicPr>
            <a:picLocks noChangeAspect="1" noChangeArrowheads="1"/>
          </p:cNvPicPr>
          <p:nvPr/>
        </p:nvPicPr>
        <p:blipFill>
          <a:blip r:embed="rId7"/>
          <a:srcRect/>
          <a:stretch>
            <a:fillRect/>
          </a:stretch>
        </p:blipFill>
        <p:spPr bwMode="auto">
          <a:xfrm>
            <a:off x="7969568" y="5192078"/>
            <a:ext cx="3597592" cy="1468711"/>
          </a:xfrm>
          <a:prstGeom prst="rect">
            <a:avLst/>
          </a:prstGeom>
          <a:noFill/>
          <a:ln w="9525">
            <a:noFill/>
            <a:miter lim="800000"/>
            <a:headEnd/>
            <a:tailEnd/>
          </a:ln>
          <a:effectLst/>
        </p:spPr>
      </p:pic>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4</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2568167"/>
            <a:ext cx="11201400" cy="2677656"/>
          </a:xfrm>
          <a:prstGeom prst="rect">
            <a:avLst/>
          </a:prstGeom>
          <a:noFill/>
        </p:spPr>
        <p:txBody>
          <a:bodyPr wrap="square" rtlCol="0">
            <a:spAutoFit/>
          </a:bodyPr>
          <a:lstStyle/>
          <a:p>
            <a:pPr algn="just"/>
            <a:r>
              <a:rPr lang="fr-FR" sz="2400" dirty="0" smtClean="0">
                <a:solidFill>
                  <a:schemeClr val="tx2"/>
                </a:solidFill>
                <a:latin typeface="+mj-lt"/>
                <a:ea typeface="+mj-ea"/>
                <a:cs typeface="+mj-cs"/>
              </a:rPr>
              <a:t>Commençons par le montage :</a:t>
            </a:r>
          </a:p>
          <a:p>
            <a:pPr algn="just"/>
            <a:endParaRPr lang="fr-FR" sz="2400" dirty="0" smtClean="0">
              <a:solidFill>
                <a:schemeClr val="tx2"/>
              </a:solidFill>
              <a:latin typeface="+mj-lt"/>
              <a:ea typeface="+mj-ea"/>
              <a:cs typeface="+mj-cs"/>
            </a:endParaRPr>
          </a:p>
          <a:p>
            <a:pPr marL="365125" algn="just" fontAlgn="base"/>
            <a:r>
              <a:rPr lang="fr-FR" sz="2400" dirty="0" smtClean="0">
                <a:solidFill>
                  <a:schemeClr val="tx2"/>
                </a:solidFill>
                <a:latin typeface="+mj-lt"/>
                <a:ea typeface="+mj-ea"/>
                <a:cs typeface="+mj-cs"/>
              </a:rPr>
              <a:t>1. Connectez votre </a:t>
            </a:r>
            <a:r>
              <a:rPr lang="fr-FR" sz="2400" dirty="0" err="1" smtClean="0">
                <a:solidFill>
                  <a:schemeClr val="tx2"/>
                </a:solidFill>
                <a:latin typeface="+mj-lt"/>
                <a:ea typeface="+mj-ea"/>
                <a:cs typeface="+mj-cs"/>
              </a:rPr>
              <a:t>breadbord</a:t>
            </a:r>
            <a:r>
              <a:rPr lang="fr-FR" sz="2400" dirty="0" smtClean="0">
                <a:solidFill>
                  <a:schemeClr val="tx2"/>
                </a:solidFill>
                <a:latin typeface="+mj-lt"/>
                <a:ea typeface="+mj-ea"/>
                <a:cs typeface="+mj-cs"/>
              </a:rPr>
              <a:t> aux broches 5V et </a:t>
            </a:r>
            <a:r>
              <a:rPr lang="fr-FR" sz="2400" dirty="0" err="1" smtClean="0">
                <a:solidFill>
                  <a:schemeClr val="tx2"/>
                </a:solidFill>
                <a:latin typeface="+mj-lt"/>
                <a:ea typeface="+mj-ea"/>
                <a:cs typeface="+mj-cs"/>
              </a:rPr>
              <a:t>Ground</a:t>
            </a:r>
            <a:r>
              <a:rPr lang="fr-FR" sz="2400" dirty="0" smtClean="0">
                <a:solidFill>
                  <a:schemeClr val="tx2"/>
                </a:solidFill>
                <a:latin typeface="+mj-lt"/>
                <a:ea typeface="+mj-ea"/>
                <a:cs typeface="+mj-cs"/>
              </a:rPr>
              <a:t> (notée GND) de la carte.</a:t>
            </a:r>
          </a:p>
          <a:p>
            <a:pPr marL="365125" algn="just" fontAlgn="base"/>
            <a:r>
              <a:rPr lang="fr-FR" sz="2400" dirty="0" smtClean="0">
                <a:solidFill>
                  <a:schemeClr val="tx2"/>
                </a:solidFill>
                <a:latin typeface="+mj-lt"/>
                <a:ea typeface="+mj-ea"/>
                <a:cs typeface="+mj-cs"/>
              </a:rPr>
              <a:t>2. Placez la LED rouge sur la </a:t>
            </a:r>
            <a:r>
              <a:rPr lang="fr-FR" sz="2400" dirty="0" err="1" smtClean="0">
                <a:solidFill>
                  <a:schemeClr val="tx2"/>
                </a:solidFill>
                <a:latin typeface="+mj-lt"/>
                <a:ea typeface="+mj-ea"/>
                <a:cs typeface="+mj-cs"/>
              </a:rPr>
              <a:t>breadbord</a:t>
            </a:r>
            <a:r>
              <a:rPr lang="fr-FR" sz="2400" dirty="0" smtClean="0">
                <a:solidFill>
                  <a:schemeClr val="tx2"/>
                </a:solidFill>
                <a:latin typeface="+mj-lt"/>
                <a:ea typeface="+mj-ea"/>
                <a:cs typeface="+mj-cs"/>
              </a:rPr>
              <a:t>.</a:t>
            </a:r>
          </a:p>
          <a:p>
            <a:pPr marL="365125" algn="just" fontAlgn="base"/>
            <a:r>
              <a:rPr lang="fr-FR" sz="2400" dirty="0" smtClean="0">
                <a:solidFill>
                  <a:schemeClr val="tx2"/>
                </a:solidFill>
                <a:latin typeface="+mj-lt"/>
                <a:ea typeface="+mj-ea"/>
                <a:cs typeface="+mj-cs"/>
              </a:rPr>
              <a:t>3. Attachez la cathode (patte courte de la LED) au </a:t>
            </a:r>
            <a:r>
              <a:rPr lang="fr-FR" sz="2400" dirty="0" err="1" smtClean="0">
                <a:solidFill>
                  <a:schemeClr val="tx2"/>
                </a:solidFill>
                <a:latin typeface="+mj-lt"/>
                <a:ea typeface="+mj-ea"/>
                <a:cs typeface="+mj-cs"/>
              </a:rPr>
              <a:t>Ground</a:t>
            </a:r>
            <a:r>
              <a:rPr lang="fr-FR" sz="2400" dirty="0" smtClean="0">
                <a:solidFill>
                  <a:schemeClr val="tx2"/>
                </a:solidFill>
                <a:latin typeface="+mj-lt"/>
                <a:ea typeface="+mj-ea"/>
                <a:cs typeface="+mj-cs"/>
              </a:rPr>
              <a:t>, via une résistance 220 Ohms.</a:t>
            </a:r>
          </a:p>
          <a:p>
            <a:pPr marL="365125" algn="just" fontAlgn="base"/>
            <a:r>
              <a:rPr lang="fr-FR" sz="2400" dirty="0" smtClean="0">
                <a:solidFill>
                  <a:schemeClr val="tx2"/>
                </a:solidFill>
                <a:latin typeface="+mj-lt"/>
                <a:ea typeface="+mj-ea"/>
                <a:cs typeface="+mj-cs"/>
              </a:rPr>
              <a:t>4. Connectez l’anode de la LED rouge à la broche 3 d’</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a:t>
            </a:r>
          </a:p>
        </p:txBody>
      </p:sp>
      <p:sp>
        <p:nvSpPr>
          <p:cNvPr id="10" name="Titre 1"/>
          <p:cNvSpPr>
            <a:spLocks noGrp="1"/>
          </p:cNvSpPr>
          <p:nvPr>
            <p:ph type="title"/>
          </p:nvPr>
        </p:nvSpPr>
        <p:spPr>
          <a:xfrm>
            <a:off x="609600" y="1264920"/>
            <a:ext cx="10972800" cy="106680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5</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461665"/>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Réaliser le circuit de test</a:t>
            </a:r>
          </a:p>
        </p:txBody>
      </p:sp>
      <p:sp>
        <p:nvSpPr>
          <p:cNvPr id="10" name="Titre 1"/>
          <p:cNvSpPr>
            <a:spLocks noGrp="1"/>
          </p:cNvSpPr>
          <p:nvPr>
            <p:ph type="title"/>
          </p:nvPr>
        </p:nvSpPr>
        <p:spPr>
          <a:xfrm>
            <a:off x="609600" y="1264920"/>
            <a:ext cx="10972800" cy="106680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LED</a:t>
            </a:r>
            <a:br>
              <a:rPr lang="fr-FR" sz="2800" b="1" kern="1200" dirty="0">
                <a:solidFill>
                  <a:schemeClr val="tx2"/>
                </a:solidFill>
                <a:latin typeface="+mn-lt"/>
                <a:ea typeface="+mn-ea"/>
                <a:cs typeface="+mn-cs"/>
              </a:rPr>
            </a:br>
            <a:endParaRPr lang="fr-FR" sz="2800" b="1" kern="1200" dirty="0">
              <a:solidFill>
                <a:schemeClr val="tx2"/>
              </a:solidFill>
              <a:latin typeface="+mn-lt"/>
              <a:ea typeface="+mn-ea"/>
              <a:cs typeface="+mn-cs"/>
            </a:endParaRPr>
          </a:p>
        </p:txBody>
      </p:sp>
      <p:pic>
        <p:nvPicPr>
          <p:cNvPr id="2050" name="Picture 2"/>
          <p:cNvPicPr>
            <a:picLocks noChangeAspect="1" noChangeArrowheads="1"/>
          </p:cNvPicPr>
          <p:nvPr/>
        </p:nvPicPr>
        <p:blipFill>
          <a:blip r:embed="rId3"/>
          <a:srcRect/>
          <a:stretch>
            <a:fillRect/>
          </a:stretch>
        </p:blipFill>
        <p:spPr bwMode="auto">
          <a:xfrm>
            <a:off x="2016443" y="2627949"/>
            <a:ext cx="2428875" cy="3330892"/>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a:srcRect/>
          <a:stretch>
            <a:fillRect/>
          </a:stretch>
        </p:blipFill>
        <p:spPr bwMode="auto">
          <a:xfrm>
            <a:off x="5084444" y="2197418"/>
            <a:ext cx="6424917" cy="3959542"/>
          </a:xfrm>
          <a:prstGeom prst="rect">
            <a:avLst/>
          </a:prstGeom>
          <a:noFill/>
          <a:ln w="9525">
            <a:noFill/>
            <a:miter lim="800000"/>
            <a:headEnd/>
            <a:tailEnd/>
          </a:ln>
          <a:effectLst/>
        </p:spPr>
      </p:pic>
      <p:sp>
        <p:nvSpPr>
          <p:cNvPr id="11" name="Rectangle 10"/>
          <p:cNvSpPr/>
          <p:nvPr/>
        </p:nvSpPr>
        <p:spPr>
          <a:xfrm>
            <a:off x="7494243" y="6200894"/>
            <a:ext cx="1226874" cy="369332"/>
          </a:xfrm>
          <a:prstGeom prst="rect">
            <a:avLst/>
          </a:prstGeom>
        </p:spPr>
        <p:txBody>
          <a:bodyPr wrap="none">
            <a:spAutoFit/>
          </a:bodyPr>
          <a:lstStyle/>
          <a:p>
            <a:r>
              <a:rPr lang="fr-FR" dirty="0" err="1" smtClean="0">
                <a:solidFill>
                  <a:schemeClr val="tx2"/>
                </a:solidFill>
              </a:rPr>
              <a:t>breadbord</a:t>
            </a:r>
            <a:r>
              <a:rPr lang="fr-FR" dirty="0" smtClean="0">
                <a:solidFill>
                  <a:schemeClr val="tx2"/>
                </a:solidFill>
              </a:rPr>
              <a:t> </a:t>
            </a:r>
            <a:endParaRPr lang="fr-FR" dirty="0"/>
          </a:p>
        </p:txBody>
      </p:sp>
      <p:sp>
        <p:nvSpPr>
          <p:cNvPr id="12" name="Rectangle 11"/>
          <p:cNvSpPr/>
          <p:nvPr/>
        </p:nvSpPr>
        <p:spPr>
          <a:xfrm>
            <a:off x="2145003" y="6200894"/>
            <a:ext cx="2216761" cy="369332"/>
          </a:xfrm>
          <a:prstGeom prst="rect">
            <a:avLst/>
          </a:prstGeom>
        </p:spPr>
        <p:txBody>
          <a:bodyPr wrap="none">
            <a:spAutoFit/>
          </a:bodyPr>
          <a:lstStyle/>
          <a:p>
            <a:r>
              <a:rPr lang="fr-FR" dirty="0" smtClean="0">
                <a:solidFill>
                  <a:schemeClr val="tx2"/>
                </a:solidFill>
              </a:rPr>
              <a:t>Schéma électronique </a:t>
            </a:r>
            <a:endParaRPr lang="fr-FR" dirty="0"/>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6</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3416320"/>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a:p>
            <a:pPr marL="365125" algn="just" fontAlgn="base"/>
            <a:r>
              <a:rPr lang="fr-FR" sz="2400" dirty="0" smtClean="0">
                <a:solidFill>
                  <a:schemeClr val="tx2"/>
                </a:solidFill>
                <a:latin typeface="+mj-lt"/>
                <a:ea typeface="+mj-ea"/>
                <a:cs typeface="+mj-cs"/>
              </a:rPr>
              <a:t>Chaque programme </a:t>
            </a:r>
            <a:r>
              <a:rPr lang="fr-FR" sz="2400" dirty="0" err="1" smtClean="0">
                <a:solidFill>
                  <a:schemeClr val="tx2"/>
                </a:solidFill>
                <a:latin typeface="+mj-lt"/>
                <a:ea typeface="+mj-ea"/>
                <a:cs typeface="+mj-cs"/>
              </a:rPr>
              <a:t>Arduino</a:t>
            </a:r>
            <a:r>
              <a:rPr lang="fr-FR" sz="2400" dirty="0" smtClean="0">
                <a:solidFill>
                  <a:schemeClr val="tx2"/>
                </a:solidFill>
                <a:latin typeface="+mj-lt"/>
                <a:ea typeface="+mj-ea"/>
                <a:cs typeface="+mj-cs"/>
              </a:rPr>
              <a:t> a 2 fonctions principales, le setup() et le </a:t>
            </a:r>
            <a:r>
              <a:rPr lang="fr-FR" sz="2400" dirty="0" err="1" smtClean="0">
                <a:solidFill>
                  <a:schemeClr val="tx2"/>
                </a:solidFill>
                <a:latin typeface="+mj-lt"/>
                <a:ea typeface="+mj-ea"/>
                <a:cs typeface="+mj-cs"/>
              </a:rPr>
              <a:t>loop</a:t>
            </a:r>
            <a:r>
              <a:rPr lang="fr-FR" sz="2400" dirty="0" smtClean="0">
                <a:solidFill>
                  <a:schemeClr val="tx2"/>
                </a:solidFill>
                <a:latin typeface="+mj-lt"/>
                <a:ea typeface="+mj-ea"/>
                <a:cs typeface="+mj-cs"/>
              </a:rPr>
              <a:t>() qui ont besoin d’être déclarées. Ce programme nécessite également de créer une variable avant de rentrer dans la partie principale du programme</a:t>
            </a:r>
            <a:r>
              <a:rPr lang="fr-FR" sz="2400" dirty="0" smtClean="0"/>
              <a:t>.</a:t>
            </a:r>
          </a:p>
          <a:p>
            <a:pPr marL="365125" algn="just" fontAlgn="base"/>
            <a:endParaRPr lang="fr-FR" sz="2400" dirty="0" smtClean="0">
              <a:solidFill>
                <a:schemeClr val="tx2"/>
              </a:solidFill>
              <a:latin typeface="+mj-lt"/>
              <a:ea typeface="+mj-ea"/>
              <a:cs typeface="+mj-cs"/>
            </a:endParaRPr>
          </a:p>
          <a:p>
            <a:pPr marL="365125" algn="just" fontAlgn="base"/>
            <a:r>
              <a:rPr lang="fr-FR" sz="2400" dirty="0" smtClean="0">
                <a:solidFill>
                  <a:schemeClr val="tx2"/>
                </a:solidFill>
                <a:latin typeface="+mj-lt"/>
                <a:ea typeface="+mj-ea"/>
                <a:cs typeface="+mj-cs"/>
              </a:rPr>
              <a:t>1. On déclare la variable en précisant son type. Ici, nous voulons un nombre entier (</a:t>
            </a:r>
            <a:r>
              <a:rPr lang="fr-FR" sz="2400" dirty="0" err="1" smtClean="0">
                <a:solidFill>
                  <a:schemeClr val="tx2"/>
                </a:solidFill>
                <a:latin typeface="+mj-lt"/>
                <a:ea typeface="+mj-ea"/>
                <a:cs typeface="+mj-cs"/>
              </a:rPr>
              <a:t>integer</a:t>
            </a:r>
            <a:r>
              <a:rPr lang="fr-FR" sz="2400" dirty="0" smtClean="0">
                <a:solidFill>
                  <a:schemeClr val="tx2"/>
                </a:solidFill>
                <a:latin typeface="+mj-lt"/>
                <a:ea typeface="+mj-ea"/>
                <a:cs typeface="+mj-cs"/>
              </a:rPr>
              <a:t>), et nous lui allouons la valeur 7. Pour que cette variable soit compréhensible, il est conventionnel de lui donner un nom en accord avec son utilité. </a:t>
            </a: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
        <p:nvSpPr>
          <p:cNvPr id="11" name="Rectangle 10"/>
          <p:cNvSpPr/>
          <p:nvPr/>
        </p:nvSpPr>
        <p:spPr>
          <a:xfrm>
            <a:off x="5086300" y="5438894"/>
            <a:ext cx="2383217" cy="369332"/>
          </a:xfrm>
          <a:prstGeom prst="rect">
            <a:avLst/>
          </a:prstGeom>
        </p:spPr>
        <p:txBody>
          <a:bodyPr wrap="none">
            <a:spAutoFit/>
          </a:bodyPr>
          <a:lstStyle/>
          <a:p>
            <a:r>
              <a:rPr lang="fr-FR" dirty="0" err="1" smtClean="0"/>
              <a:t>int</a:t>
            </a:r>
            <a:r>
              <a:rPr lang="fr-FR" dirty="0" smtClean="0"/>
              <a:t> </a:t>
            </a:r>
            <a:r>
              <a:rPr lang="fr-FR" dirty="0" err="1" smtClean="0"/>
              <a:t>PIN_LED_Rouge</a:t>
            </a:r>
            <a:r>
              <a:rPr lang="fr-FR" dirty="0" smtClean="0"/>
              <a:t>= 7 ;</a:t>
            </a: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7</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2308324"/>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a:p>
            <a:pPr marL="365125" algn="just" fontAlgn="base"/>
            <a:r>
              <a:rPr lang="fr-FR" sz="2400" dirty="0" smtClean="0">
                <a:solidFill>
                  <a:schemeClr val="tx2"/>
                </a:solidFill>
                <a:latin typeface="+mj-lt"/>
                <a:ea typeface="+mj-ea"/>
                <a:cs typeface="+mj-cs"/>
              </a:rPr>
              <a:t>2. Passons à la fonction </a:t>
            </a:r>
            <a:r>
              <a:rPr lang="fr-FR" sz="2400" dirty="0" smtClean="0">
                <a:solidFill>
                  <a:srgbClr val="FF0000"/>
                </a:solidFill>
                <a:latin typeface="+mj-lt"/>
                <a:ea typeface="+mj-ea"/>
                <a:cs typeface="+mj-cs"/>
              </a:rPr>
              <a:t>setup()</a:t>
            </a:r>
            <a:r>
              <a:rPr lang="fr-FR" sz="2400" dirty="0" smtClean="0">
                <a:solidFill>
                  <a:schemeClr val="tx2"/>
                </a:solidFill>
                <a:latin typeface="+mj-lt"/>
                <a:ea typeface="+mj-ea"/>
                <a:cs typeface="+mj-cs"/>
              </a:rPr>
              <a:t>, </a:t>
            </a:r>
            <a:r>
              <a:rPr lang="fr-FR" sz="2400" dirty="0" smtClean="0">
                <a:solidFill>
                  <a:srgbClr val="FF0000"/>
                </a:solidFill>
                <a:latin typeface="+mj-lt"/>
                <a:ea typeface="+mj-ea"/>
                <a:cs typeface="+mj-cs"/>
              </a:rPr>
              <a:t>qui ne s’effectue qu’une seule fois durant le programme : au démarrage de l’</a:t>
            </a:r>
            <a:r>
              <a:rPr lang="fr-FR" sz="2400" dirty="0" err="1" smtClean="0">
                <a:solidFill>
                  <a:srgbClr val="FF0000"/>
                </a:solidFill>
                <a:latin typeface="+mj-lt"/>
                <a:ea typeface="+mj-ea"/>
                <a:cs typeface="+mj-cs"/>
              </a:rPr>
              <a:t>Arduino</a:t>
            </a:r>
            <a:r>
              <a:rPr lang="fr-FR" sz="2400" dirty="0" smtClean="0">
                <a:solidFill>
                  <a:schemeClr val="tx2"/>
                </a:solidFill>
                <a:latin typeface="+mj-lt"/>
                <a:ea typeface="+mj-ea"/>
                <a:cs typeface="+mj-cs"/>
              </a:rPr>
              <a:t>. Nous allons ici définir le rôle des broches : entrée ou sortie. La fonction se nomme </a:t>
            </a:r>
            <a:r>
              <a:rPr lang="fr-FR" sz="2400" b="1" dirty="0" err="1" smtClean="0">
                <a:solidFill>
                  <a:srgbClr val="FF0000"/>
                </a:solidFill>
                <a:latin typeface="+mj-lt"/>
                <a:ea typeface="+mj-ea"/>
                <a:cs typeface="+mj-cs"/>
              </a:rPr>
              <a:t>pinMode</a:t>
            </a:r>
            <a:r>
              <a:rPr lang="fr-FR" sz="2400" b="1" dirty="0" smtClean="0">
                <a:solidFill>
                  <a:srgbClr val="FF0000"/>
                </a:solidFill>
                <a:latin typeface="+mj-lt"/>
                <a:ea typeface="+mj-ea"/>
                <a:cs typeface="+mj-cs"/>
              </a:rPr>
              <a:t>()</a:t>
            </a:r>
            <a:r>
              <a:rPr lang="fr-FR" sz="2400" dirty="0" smtClean="0">
                <a:solidFill>
                  <a:schemeClr val="tx2"/>
                </a:solidFill>
                <a:latin typeface="+mj-lt"/>
                <a:ea typeface="+mj-ea"/>
                <a:cs typeface="+mj-cs"/>
              </a:rPr>
              <a:t>. La broche connectée a la LED est de sortie.</a:t>
            </a: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
        <p:nvSpPr>
          <p:cNvPr id="12" name="Rectangle 11"/>
          <p:cNvSpPr/>
          <p:nvPr/>
        </p:nvSpPr>
        <p:spPr>
          <a:xfrm>
            <a:off x="3048000" y="4472077"/>
            <a:ext cx="6096000" cy="923330"/>
          </a:xfrm>
          <a:prstGeom prst="rect">
            <a:avLst/>
          </a:prstGeom>
        </p:spPr>
        <p:txBody>
          <a:bodyPr>
            <a:spAutoFit/>
          </a:bodyPr>
          <a:lstStyle/>
          <a:p>
            <a:r>
              <a:rPr lang="fr-FR" dirty="0" err="1" smtClean="0"/>
              <a:t>void</a:t>
            </a:r>
            <a:r>
              <a:rPr lang="fr-FR" dirty="0" smtClean="0"/>
              <a:t> setup(){</a:t>
            </a:r>
            <a:br>
              <a:rPr lang="fr-FR" dirty="0" smtClean="0"/>
            </a:br>
            <a:r>
              <a:rPr lang="fr-FR" dirty="0" err="1" smtClean="0"/>
              <a:t>pinMode</a:t>
            </a:r>
            <a:r>
              <a:rPr lang="fr-FR" dirty="0" smtClean="0"/>
              <a:t>(</a:t>
            </a:r>
            <a:r>
              <a:rPr lang="fr-FR" dirty="0" err="1" smtClean="0"/>
              <a:t>PIN_LED_Rouge,OUTPUT</a:t>
            </a:r>
            <a:r>
              <a:rPr lang="fr-FR" dirty="0" smtClean="0"/>
              <a:t>);</a:t>
            </a:r>
            <a:br>
              <a:rPr lang="fr-FR" dirty="0" smtClean="0"/>
            </a:br>
            <a:r>
              <a:rPr lang="fr-FR" dirty="0" smtClean="0"/>
              <a:t>}</a:t>
            </a:r>
            <a:endParaRPr lang="fr-FR" dirty="0"/>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8</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1938992"/>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a:p>
            <a:pPr marL="365125" algn="just" fontAlgn="base"/>
            <a:r>
              <a:rPr lang="fr-FR" sz="2400" dirty="0" smtClean="0">
                <a:solidFill>
                  <a:schemeClr val="tx2"/>
                </a:solidFill>
                <a:latin typeface="+mj-lt"/>
                <a:ea typeface="+mj-ea"/>
                <a:cs typeface="+mj-cs"/>
              </a:rPr>
              <a:t>3. La fonction </a:t>
            </a:r>
            <a:r>
              <a:rPr lang="fr-FR" sz="2400" dirty="0" err="1" smtClean="0">
                <a:solidFill>
                  <a:schemeClr val="tx2"/>
                </a:solidFill>
                <a:latin typeface="+mj-lt"/>
                <a:ea typeface="+mj-ea"/>
                <a:cs typeface="+mj-cs"/>
              </a:rPr>
              <a:t>loop</a:t>
            </a:r>
            <a:r>
              <a:rPr lang="fr-FR" sz="2400" dirty="0" smtClean="0">
                <a:solidFill>
                  <a:schemeClr val="tx2"/>
                </a:solidFill>
                <a:latin typeface="+mj-lt"/>
                <a:ea typeface="+mj-ea"/>
                <a:cs typeface="+mj-cs"/>
              </a:rPr>
              <a:t>() boucle continuellement après l’exécution de la fonction setup(). Dans notre projet, le </a:t>
            </a:r>
            <a:r>
              <a:rPr lang="fr-FR" sz="2400" dirty="0" err="1" smtClean="0">
                <a:solidFill>
                  <a:schemeClr val="tx2"/>
                </a:solidFill>
                <a:latin typeface="+mj-lt"/>
                <a:ea typeface="+mj-ea"/>
                <a:cs typeface="+mj-cs"/>
              </a:rPr>
              <a:t>loop</a:t>
            </a:r>
            <a:r>
              <a:rPr lang="fr-FR" sz="2400" dirty="0" smtClean="0">
                <a:solidFill>
                  <a:schemeClr val="tx2"/>
                </a:solidFill>
                <a:latin typeface="+mj-lt"/>
                <a:ea typeface="+mj-ea"/>
                <a:cs typeface="+mj-cs"/>
              </a:rPr>
              <a:t>() sera l’endroit où l’on affecte la valeur </a:t>
            </a:r>
            <a:r>
              <a:rPr lang="fr-FR" sz="2400" dirty="0" smtClean="0">
                <a:solidFill>
                  <a:schemeClr val="tx2"/>
                </a:solidFill>
              </a:rPr>
              <a:t>HIGH (1) </a:t>
            </a:r>
            <a:r>
              <a:rPr lang="fr-FR" sz="2400" dirty="0" smtClean="0">
                <a:solidFill>
                  <a:schemeClr val="tx2"/>
                </a:solidFill>
                <a:latin typeface="+mj-lt"/>
                <a:ea typeface="+mj-ea"/>
                <a:cs typeface="+mj-cs"/>
              </a:rPr>
              <a:t>dans la variable  LED.</a:t>
            </a: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
        <p:nvSpPr>
          <p:cNvPr id="12" name="Rectangle 11"/>
          <p:cNvSpPr/>
          <p:nvPr/>
        </p:nvSpPr>
        <p:spPr>
          <a:xfrm>
            <a:off x="3078480" y="4197757"/>
            <a:ext cx="6096000" cy="1477328"/>
          </a:xfrm>
          <a:prstGeom prst="rect">
            <a:avLst/>
          </a:prstGeom>
        </p:spPr>
        <p:txBody>
          <a:bodyPr>
            <a:spAutoFit/>
          </a:bodyPr>
          <a:lstStyle/>
          <a:p>
            <a:r>
              <a:rPr lang="fr-FR" dirty="0" err="1" smtClean="0"/>
              <a:t>void</a:t>
            </a:r>
            <a:r>
              <a:rPr lang="fr-FR" dirty="0" smtClean="0"/>
              <a:t> </a:t>
            </a:r>
            <a:r>
              <a:rPr lang="fr-FR" dirty="0" err="1" smtClean="0"/>
              <a:t>loop</a:t>
            </a:r>
            <a:r>
              <a:rPr lang="fr-FR" dirty="0" smtClean="0"/>
              <a:t>(){</a:t>
            </a:r>
            <a:br>
              <a:rPr lang="fr-FR" dirty="0" smtClean="0"/>
            </a:br>
            <a:r>
              <a:rPr lang="en-US" altLang="en-US" dirty="0" smtClean="0">
                <a:solidFill>
                  <a:srgbClr val="CC66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digitalWrite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HIGH</a:t>
            </a:r>
            <a:r>
              <a:rPr lang="en-US" altLang="en-US" dirty="0" smtClean="0">
                <a:solidFill>
                  <a:srgbClr val="000000"/>
                </a:solidFill>
                <a:latin typeface="Courier New" panose="02070309020205020404" pitchFamily="49" charset="0"/>
                <a:cs typeface="Courier New" panose="02070309020205020404" pitchFamily="49" charset="0"/>
              </a:rPr>
              <a:t>);</a:t>
            </a:r>
          </a:p>
          <a:p>
            <a:r>
              <a:rPr lang="en-US" altLang="en-US" dirty="0" smtClean="0">
                <a:solidFill>
                  <a:srgbClr val="CC6600"/>
                </a:solidFill>
                <a:latin typeface="Courier New" panose="02070309020205020404" pitchFamily="49" charset="0"/>
                <a:cs typeface="Courier New" panose="02070309020205020404" pitchFamily="49" charset="0"/>
              </a:rPr>
              <a:t> delay</a:t>
            </a:r>
            <a:r>
              <a:rPr lang="en-US" altLang="en-US" dirty="0" smtClean="0">
                <a:solidFill>
                  <a:srgbClr val="000000"/>
                </a:solidFill>
                <a:latin typeface="Courier New" panose="02070309020205020404" pitchFamily="49" charset="0"/>
                <a:cs typeface="Courier New" panose="02070309020205020404" pitchFamily="49" charset="0"/>
              </a:rPr>
              <a:t>(500);</a:t>
            </a:r>
            <a:endParaRPr lang="fr-FR" dirty="0" smtClean="0"/>
          </a:p>
          <a:p>
            <a:r>
              <a:rPr lang="fr-FR" dirty="0" smtClean="0"/>
              <a:t>}</a:t>
            </a:r>
          </a:p>
          <a:p>
            <a:endParaRPr lang="fr-FR" dirty="0"/>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pPr rtl="0"/>
            <a:fld id="{401CF334-2D5C-4859-84A6-CA7E6E43FAEB}" type="slidenum">
              <a:rPr lang="fr-FR" noProof="0" smtClean="0"/>
              <a:pPr rtl="0"/>
              <a:t>9</a:t>
            </a:fld>
            <a:endParaRPr lang="fr-FR" noProof="0"/>
          </a:p>
        </p:txBody>
      </p:sp>
      <p:sp>
        <p:nvSpPr>
          <p:cNvPr id="9" name="ZoneTexte 8"/>
          <p:cNvSpPr txBox="1"/>
          <p:nvPr/>
        </p:nvSpPr>
        <p:spPr>
          <a:xfrm>
            <a:off x="7126012" y="551792"/>
            <a:ext cx="4177861" cy="338554"/>
          </a:xfrm>
          <a:prstGeom prst="rect">
            <a:avLst/>
          </a:prstGeom>
          <a:noFill/>
        </p:spPr>
        <p:txBody>
          <a:bodyPr wrap="square" rtlCol="0">
            <a:spAutoFit/>
          </a:bodyPr>
          <a:lstStyle/>
          <a:p>
            <a:r>
              <a:rPr lang="en-US" sz="1600" dirty="0">
                <a:solidFill>
                  <a:schemeClr val="accent2">
                    <a:lumMod val="75000"/>
                  </a:schemeClr>
                </a:solidFill>
              </a:rPr>
              <a:t>Mr. MEGNAFI Hicham  (ESSA-Tlemcen)</a:t>
            </a:r>
          </a:p>
        </p:txBody>
      </p:sp>
      <p:sp>
        <p:nvSpPr>
          <p:cNvPr id="6" name="Titre 1"/>
          <p:cNvSpPr txBox="1">
            <a:spLocks/>
          </p:cNvSpPr>
          <p:nvPr/>
        </p:nvSpPr>
        <p:spPr>
          <a:xfrm>
            <a:off x="604340" y="491334"/>
            <a:ext cx="10972800" cy="1066800"/>
          </a:xfrm>
          <a:prstGeom prst="rect">
            <a:avLst/>
          </a:prstGeom>
        </p:spPr>
        <p:txBody>
          <a:bodyPr vert="horz" rtlCol="0" anchor="ctr">
            <a:normAutofit/>
          </a:bodyPr>
          <a:lstStyle/>
          <a:p>
            <a:pPr lvl="0">
              <a:spcBef>
                <a:spcPct val="0"/>
              </a:spcBef>
            </a:pPr>
            <a:r>
              <a:rPr lang="fr-FR" sz="2800" b="1" dirty="0" smtClean="0">
                <a:solidFill>
                  <a:schemeClr val="tx2"/>
                </a:solidFill>
              </a:rPr>
              <a:t>Travaux pratique N°1 </a:t>
            </a:r>
            <a:endParaRPr lang="fr-FR" sz="2800" b="1" dirty="0">
              <a:solidFill>
                <a:schemeClr val="tx2"/>
              </a:solidFill>
            </a:endParaRPr>
          </a:p>
        </p:txBody>
      </p:sp>
      <p:sp>
        <p:nvSpPr>
          <p:cNvPr id="7" name="ZoneTexte 6"/>
          <p:cNvSpPr txBox="1"/>
          <p:nvPr/>
        </p:nvSpPr>
        <p:spPr>
          <a:xfrm>
            <a:off x="472440" y="1989047"/>
            <a:ext cx="11201400" cy="830997"/>
          </a:xfrm>
          <a:prstGeom prst="rect">
            <a:avLst/>
          </a:prstGeom>
          <a:noFill/>
        </p:spPr>
        <p:txBody>
          <a:bodyPr wrap="square" rtlCol="0">
            <a:spAutoFit/>
          </a:bodyPr>
          <a:lstStyle/>
          <a:p>
            <a:pPr marL="365125" algn="just" fontAlgn="base"/>
            <a:r>
              <a:rPr lang="fr-FR" sz="2400" dirty="0" smtClean="0">
                <a:solidFill>
                  <a:schemeClr val="tx2"/>
                </a:solidFill>
                <a:latin typeface="+mj-lt"/>
                <a:ea typeface="+mj-ea"/>
                <a:cs typeface="+mj-cs"/>
              </a:rPr>
              <a:t>Programme </a:t>
            </a:r>
            <a:r>
              <a:rPr lang="fr-FR" sz="2400" dirty="0" err="1" smtClean="0">
                <a:solidFill>
                  <a:schemeClr val="tx2"/>
                </a:solidFill>
                <a:latin typeface="+mj-lt"/>
                <a:ea typeface="+mj-ea"/>
                <a:cs typeface="+mj-cs"/>
              </a:rPr>
              <a:t>Arduino</a:t>
            </a:r>
            <a:endParaRPr lang="fr-FR" sz="2400" dirty="0" smtClean="0">
              <a:solidFill>
                <a:schemeClr val="tx2"/>
              </a:solidFill>
              <a:latin typeface="+mj-lt"/>
              <a:ea typeface="+mj-ea"/>
              <a:cs typeface="+mj-cs"/>
            </a:endParaRPr>
          </a:p>
          <a:p>
            <a:pPr marL="365125" algn="just" fontAlgn="base"/>
            <a:endParaRPr lang="fr-FR" sz="2400" dirty="0" smtClean="0">
              <a:solidFill>
                <a:schemeClr val="tx2"/>
              </a:solidFill>
              <a:latin typeface="+mj-lt"/>
              <a:ea typeface="+mj-ea"/>
              <a:cs typeface="+mj-cs"/>
            </a:endParaRPr>
          </a:p>
        </p:txBody>
      </p:sp>
      <p:sp>
        <p:nvSpPr>
          <p:cNvPr id="10" name="Titre 1"/>
          <p:cNvSpPr>
            <a:spLocks noGrp="1"/>
          </p:cNvSpPr>
          <p:nvPr>
            <p:ph type="title"/>
          </p:nvPr>
        </p:nvSpPr>
        <p:spPr>
          <a:xfrm>
            <a:off x="609600" y="1264920"/>
            <a:ext cx="10972800" cy="640080"/>
          </a:xfrm>
        </p:spPr>
        <p:txBody>
          <a:bodyPr rtlCol="0">
            <a:normAutofit/>
          </a:bodyPr>
          <a:lstStyle/>
          <a:p>
            <a:pPr lvl="1" rtl="0"/>
            <a:r>
              <a:rPr lang="fr-FR" sz="2800" b="1" kern="1200" dirty="0" smtClean="0">
                <a:solidFill>
                  <a:schemeClr val="tx2"/>
                </a:solidFill>
                <a:latin typeface="+mn-lt"/>
                <a:ea typeface="+mn-ea"/>
                <a:cs typeface="+mn-cs"/>
              </a:rPr>
              <a:t>Application </a:t>
            </a:r>
            <a:r>
              <a:rPr lang="fr-FR" sz="2800" b="1" kern="1200" dirty="0" err="1">
                <a:solidFill>
                  <a:schemeClr val="tx2"/>
                </a:solidFill>
                <a:latin typeface="+mn-lt"/>
                <a:ea typeface="+mn-ea"/>
                <a:cs typeface="+mn-cs"/>
              </a:rPr>
              <a:t>N°l</a:t>
            </a:r>
            <a:r>
              <a:rPr lang="fr-FR" sz="2800" b="1" kern="1200" dirty="0">
                <a:solidFill>
                  <a:schemeClr val="tx2"/>
                </a:solidFill>
                <a:latin typeface="+mn-lt"/>
                <a:ea typeface="+mn-ea"/>
                <a:cs typeface="+mn-cs"/>
              </a:rPr>
              <a:t> : Allumer une </a:t>
            </a:r>
            <a:r>
              <a:rPr lang="fr-FR" sz="2800" b="1" kern="1200" dirty="0" smtClean="0">
                <a:solidFill>
                  <a:schemeClr val="tx2"/>
                </a:solidFill>
                <a:latin typeface="+mn-lt"/>
                <a:ea typeface="+mn-ea"/>
                <a:cs typeface="+mn-cs"/>
              </a:rPr>
              <a:t>LED</a:t>
            </a:r>
            <a:endParaRPr lang="fr-FR" sz="2800" b="1" kern="1200" dirty="0">
              <a:solidFill>
                <a:schemeClr val="tx2"/>
              </a:solidFill>
              <a:latin typeface="+mn-lt"/>
              <a:ea typeface="+mn-ea"/>
              <a:cs typeface="+mn-cs"/>
            </a:endParaRPr>
          </a:p>
        </p:txBody>
      </p:sp>
      <p:sp>
        <p:nvSpPr>
          <p:cNvPr id="12" name="Rectangle 11"/>
          <p:cNvSpPr/>
          <p:nvPr/>
        </p:nvSpPr>
        <p:spPr>
          <a:xfrm>
            <a:off x="2773680" y="2567077"/>
            <a:ext cx="6096000" cy="3139321"/>
          </a:xfrm>
          <a:prstGeom prst="rect">
            <a:avLst/>
          </a:prstGeom>
        </p:spPr>
        <p:txBody>
          <a:bodyPr>
            <a:spAutoFit/>
          </a:bodyPr>
          <a:lstStyle/>
          <a:p>
            <a:r>
              <a:rPr lang="fr-FR" dirty="0" err="1" smtClean="0"/>
              <a:t>int</a:t>
            </a:r>
            <a:r>
              <a:rPr lang="fr-FR" dirty="0" smtClean="0"/>
              <a:t> </a:t>
            </a:r>
            <a:r>
              <a:rPr lang="fr-FR" dirty="0" err="1" smtClean="0"/>
              <a:t>PIN_LED_Rouge</a:t>
            </a:r>
            <a:r>
              <a:rPr lang="fr-FR" dirty="0" smtClean="0"/>
              <a:t>= 7 ;</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setup</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pinMode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OUTPUT</a:t>
            </a:r>
            <a:r>
              <a:rPr lang="en-US" altLang="en-US" dirty="0" smtClean="0">
                <a:solidFill>
                  <a:srgbClr val="000000"/>
                </a:solidFill>
                <a:latin typeface="Courier New" panose="02070309020205020404" pitchFamily="49" charset="0"/>
                <a:cs typeface="Courier New" panose="02070309020205020404" pitchFamily="49" charset="0"/>
              </a:rPr>
              <a:t>);</a:t>
            </a:r>
            <a:endParaRPr lang="en-US" altLang="en-US"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endParaRPr lang="en-US" altLang="en-US" dirty="0" smtClean="0">
              <a:solidFill>
                <a:srgbClr val="000000"/>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void</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b="1" dirty="0" smtClean="0">
                <a:solidFill>
                  <a:srgbClr val="CC6600"/>
                </a:solidFill>
                <a:latin typeface="Courier New" panose="02070309020205020404" pitchFamily="49" charset="0"/>
                <a:cs typeface="Courier New" panose="02070309020205020404" pitchFamily="49" charset="0"/>
              </a:rPr>
              <a:t>loop</a:t>
            </a:r>
            <a:r>
              <a:rPr lang="en-US" altLang="en-US" dirty="0" smtClean="0">
                <a:solidFill>
                  <a:srgbClr val="000000"/>
                </a:solidFill>
                <a:latin typeface="Courier New" panose="02070309020205020404" pitchFamily="49" charset="0"/>
                <a:cs typeface="Courier New" panose="02070309020205020404" pitchFamily="49" charset="0"/>
              </a:rPr>
              <a:t>() </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err="1" smtClean="0">
                <a:solidFill>
                  <a:srgbClr val="CC6600"/>
                </a:solidFill>
                <a:latin typeface="Courier New" panose="02070309020205020404" pitchFamily="49" charset="0"/>
                <a:cs typeface="Courier New" panose="02070309020205020404" pitchFamily="49" charset="0"/>
              </a:rPr>
              <a:t>digitalWrite</a:t>
            </a:r>
            <a:r>
              <a:rPr lang="en-US" altLang="en-US" dirty="0" smtClean="0">
                <a:solidFill>
                  <a:srgbClr val="000000"/>
                </a:solidFill>
                <a:latin typeface="Courier New" panose="02070309020205020404" pitchFamily="49" charset="0"/>
                <a:cs typeface="Courier New" panose="02070309020205020404" pitchFamily="49" charset="0"/>
              </a:rPr>
              <a:t>(</a:t>
            </a:r>
            <a:r>
              <a:rPr lang="fr-FR" dirty="0" err="1" smtClean="0"/>
              <a:t>PIN_LED_Rouge</a:t>
            </a:r>
            <a:r>
              <a:rPr lang="en-US" altLang="en-US" dirty="0" smtClean="0">
                <a:solidFill>
                  <a:srgbClr val="000000"/>
                </a:solidFill>
                <a:latin typeface="Courier New" panose="02070309020205020404" pitchFamily="49" charset="0"/>
                <a:cs typeface="Courier New" panose="02070309020205020404" pitchFamily="49" charset="0"/>
              </a:rPr>
              <a:t>, </a:t>
            </a:r>
            <a:r>
              <a:rPr lang="en-US" altLang="en-US" dirty="0" smtClean="0">
                <a:solidFill>
                  <a:srgbClr val="006699"/>
                </a:solidFill>
                <a:latin typeface="Courier New" panose="02070309020205020404" pitchFamily="49" charset="0"/>
                <a:cs typeface="Courier New" panose="02070309020205020404" pitchFamily="49" charset="0"/>
              </a:rPr>
              <a:t>HIGH</a:t>
            </a:r>
            <a:r>
              <a:rPr lang="en-US" altLang="en-US" dirty="0" smtClean="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en-US" dirty="0" smtClean="0">
                <a:solidFill>
                  <a:srgbClr val="CC6600"/>
                </a:solidFill>
                <a:latin typeface="Courier New" panose="02070309020205020404" pitchFamily="49" charset="0"/>
                <a:cs typeface="Courier New" panose="02070309020205020404" pitchFamily="49" charset="0"/>
              </a:rPr>
              <a:t>	delay</a:t>
            </a:r>
            <a:r>
              <a:rPr lang="en-US" altLang="en-US" dirty="0" smtClean="0">
                <a:solidFill>
                  <a:srgbClr val="000000"/>
                </a:solidFill>
                <a:latin typeface="Courier New" panose="02070309020205020404" pitchFamily="49" charset="0"/>
                <a:cs typeface="Courier New" panose="02070309020205020404" pitchFamily="49" charset="0"/>
              </a:rPr>
              <a:t>(500); </a:t>
            </a:r>
            <a:endParaRPr lang="en-US" altLang="en-US" dirty="0" smtClean="0">
              <a:solidFill>
                <a:srgbClr val="7E7E7E"/>
              </a:solidFill>
              <a:latin typeface="Courier New" panose="02070309020205020404" pitchFamily="49" charset="0"/>
              <a:cs typeface="Courier New" panose="02070309020205020404" pitchFamily="49" charset="0"/>
            </a:endParaRPr>
          </a:p>
          <a:p>
            <a:pPr lvl="0" eaLnBrk="0" fontAlgn="base" hangingPunct="0">
              <a:spcBef>
                <a:spcPct val="0"/>
              </a:spcBef>
              <a:spcAft>
                <a:spcPct val="0"/>
              </a:spcAft>
            </a:pPr>
            <a:r>
              <a:rPr lang="en-US" altLang="en-US" dirty="0" smtClean="0">
                <a:solidFill>
                  <a:srgbClr val="000000"/>
                </a:solidFill>
                <a:latin typeface="Courier New" panose="02070309020205020404" pitchFamily="49" charset="0"/>
                <a:cs typeface="Courier New" panose="02070309020205020404" pitchFamily="49" charset="0"/>
              </a:rPr>
              <a:t>} </a:t>
            </a:r>
            <a:endParaRPr lang="en-US" altLang="en-US"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xmlns="" val="3514341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f03460604">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xmlns="" name="Office_16224869_TF03460604.potx" id="{12152B26-7F9F-4ABF-86E0-E1459AFD6361}" vid="{2E193B10-5D37-4949-AED5-CAFD796A7CB8}"/>
    </a:ext>
  </a:extLst>
</a:theme>
</file>

<file path=ppt/theme/theme2.xml><?xml version="1.0" encoding="utf-8"?>
<a:theme xmlns:a="http://schemas.openxmlformats.org/drawingml/2006/main" name="Thème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hème Offic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11902</TotalTime>
  <Words>1108</Words>
  <Application>Microsoft Office PowerPoint</Application>
  <PresentationFormat>Personnalisé</PresentationFormat>
  <Paragraphs>285</Paragraphs>
  <Slides>20</Slides>
  <Notes>20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tf03460604</vt:lpstr>
      <vt:lpstr> Electronique Embarque </vt:lpstr>
      <vt:lpstr>Travail à réaliser</vt:lpstr>
      <vt:lpstr>Application N°l : Allumer une LED </vt:lpstr>
      <vt:lpstr>Application N°l : Allumer une LED</vt:lpstr>
      <vt:lpstr>Application N°l : Allumer une LED </vt:lpstr>
      <vt:lpstr>Application N°l : Allumer une LED</vt:lpstr>
      <vt:lpstr>Application N°l : Allumer une LED</vt:lpstr>
      <vt:lpstr>Application N°l : Allumer une LED</vt:lpstr>
      <vt:lpstr>Application N°l : Allumer une LED</vt:lpstr>
      <vt:lpstr>Application N°l : Allumer une LED</vt:lpstr>
      <vt:lpstr>Application N°2 : Clignotement d’une LED </vt:lpstr>
      <vt:lpstr>Application N°2 : Clignotement d’une LED</vt:lpstr>
      <vt:lpstr>Application N°3 : Clignotement de plusieurs LED</vt:lpstr>
      <vt:lpstr>Application N°3 : Clignotement de plusieurs LED</vt:lpstr>
      <vt:lpstr>Application N°3 : Clignotement de plusieurs LED</vt:lpstr>
      <vt:lpstr>Application N°4 : Un seu1 feu tricolore</vt:lpstr>
      <vt:lpstr>Application N°4 : Un seu1 feu tricolore</vt:lpstr>
      <vt:lpstr> Application N°5 : Deux feux tricolores synchronisés</vt:lpstr>
      <vt:lpstr> Application N°5 : Deux feux tricolores synchronisés</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Systèmes à microprocesseurs</dc:title>
  <dc:subject>Formation</dc:subject>
  <dc:creator>Mr,Hicham MEGNAFI</dc:creator>
  <cp:keywords>Micro</cp:keywords>
  <cp:lastModifiedBy>Hicham</cp:lastModifiedBy>
  <cp:revision>463</cp:revision>
  <dcterms:created xsi:type="dcterms:W3CDTF">2018-01-10T20:50:25Z</dcterms:created>
  <dcterms:modified xsi:type="dcterms:W3CDTF">2026-06-03T17:38:25Z</dcterms:modified>
  <cp:category>Cours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